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15.07.2022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15.07.2022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15.07.2022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15.07.2022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15.07.2022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15.07.2022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15.07.2022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15.07.2022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15.07.2022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15.07.2022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15.07.2022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15.07.2022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08372"/>
            <a:ext cx="7643192" cy="4244764"/>
          </a:xfrm>
        </p:spPr>
        <p:txBody>
          <a:bodyPr>
            <a:noAutofit/>
          </a:bodyPr>
          <a:lstStyle/>
          <a:p>
            <a:r>
              <a:rPr lang="ru-RU" sz="3200" dirty="0">
                <a:solidFill>
                  <a:srgbClr val="FF0000"/>
                </a:solidFill>
              </a:rPr>
              <a:t>На территории Красноярского края растут разные грибы: как съедобные, так и </a:t>
            </a:r>
            <a:r>
              <a:rPr lang="ru-RU" sz="3200" dirty="0" smtClean="0">
                <a:solidFill>
                  <a:srgbClr val="FF0000"/>
                </a:solidFill>
              </a:rPr>
              <a:t>ядовитые.</a:t>
            </a:r>
            <a:endParaRPr lang="ru-RU" sz="3200" dirty="0">
              <a:solidFill>
                <a:srgbClr val="FF0000"/>
              </a:solidFill>
            </a:endParaRPr>
          </a:p>
        </p:txBody>
      </p:sp>
    </p:spTree>
    <p:extLst>
      <p:ext uri="{BB962C8B-B14F-4D97-AF65-F5344CB8AC3E}">
        <p14:creationId xmlns:p14="http://schemas.microsoft.com/office/powerpoint/2010/main" val="389459699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714202"/>
          </a:xfrm>
        </p:spPr>
        <p:txBody>
          <a:bodyPr>
            <a:noAutofit/>
          </a:bodyPr>
          <a:lstStyle/>
          <a:p>
            <a:r>
              <a:rPr lang="ru-RU" sz="2800" b="1" i="1" dirty="0">
                <a:solidFill>
                  <a:srgbClr val="C00000"/>
                </a:solidFill>
                <a:effectLst/>
              </a:rPr>
              <a:t>Лисички.</a:t>
            </a:r>
            <a:r>
              <a:rPr lang="ru-RU" sz="2400" dirty="0">
                <a:effectLst/>
              </a:rPr>
              <a:t/>
            </a:r>
            <a:br>
              <a:rPr lang="ru-RU" sz="2400" dirty="0">
                <a:effectLst/>
              </a:rPr>
            </a:br>
            <a:r>
              <a:rPr lang="ru-RU" sz="2400" b="1" dirty="0">
                <a:solidFill>
                  <a:schemeClr val="tx1"/>
                </a:solidFill>
                <a:effectLst/>
              </a:rPr>
              <a:t>Необычные рыжие грибы, у которых ножка плавно переходит в шляпку с волнистым краем.</a:t>
            </a:r>
            <a:br>
              <a:rPr lang="ru-RU" sz="2400" b="1" dirty="0">
                <a:solidFill>
                  <a:schemeClr val="tx1"/>
                </a:solidFill>
                <a:effectLst/>
              </a:rPr>
            </a:br>
            <a:r>
              <a:rPr lang="ru-RU" sz="2400" dirty="0">
                <a:effectLst/>
              </a:rPr>
              <a:t> </a:t>
            </a:r>
            <a:br>
              <a:rPr lang="ru-RU" sz="2400" dirty="0">
                <a:effectLst/>
              </a:rPr>
            </a:br>
            <a:endParaRPr lang="ru-RU" sz="2400" dirty="0"/>
          </a:p>
        </p:txBody>
      </p:sp>
      <p:pic>
        <p:nvPicPr>
          <p:cNvPr id="4" name="Объект 3" descr="Картинка грибы лисички для детей"/>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844824"/>
            <a:ext cx="4561805" cy="4178002"/>
          </a:xfrm>
          <a:prstGeom prst="rect">
            <a:avLst/>
          </a:prstGeom>
          <a:ln>
            <a:noFill/>
          </a:ln>
          <a:effectLst>
            <a:softEdge rad="112500"/>
          </a:effectLst>
        </p:spPr>
      </p:pic>
    </p:spTree>
    <p:extLst>
      <p:ext uri="{BB962C8B-B14F-4D97-AF65-F5344CB8AC3E}">
        <p14:creationId xmlns:p14="http://schemas.microsoft.com/office/powerpoint/2010/main" val="208705219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146250"/>
          </a:xfrm>
        </p:spPr>
        <p:txBody>
          <a:bodyPr>
            <a:noAutofit/>
          </a:bodyPr>
          <a:lstStyle/>
          <a:p>
            <a:r>
              <a:rPr lang="ru-RU" sz="2000" b="1" i="1" dirty="0">
                <a:solidFill>
                  <a:srgbClr val="C00000"/>
                </a:solidFill>
                <a:effectLst/>
              </a:rPr>
              <a:t>Мухомор — ядовитый гриб.</a:t>
            </a:r>
            <a:r>
              <a:rPr lang="ru-RU" sz="2000" dirty="0">
                <a:solidFill>
                  <a:srgbClr val="C00000"/>
                </a:solidFill>
                <a:effectLst/>
              </a:rPr>
              <a:t/>
            </a:r>
            <a:br>
              <a:rPr lang="ru-RU" sz="2000" dirty="0">
                <a:solidFill>
                  <a:srgbClr val="C00000"/>
                </a:solidFill>
                <a:effectLst/>
              </a:rPr>
            </a:br>
            <a:r>
              <a:rPr lang="ru-RU" sz="1600" b="1" dirty="0">
                <a:solidFill>
                  <a:schemeClr val="tx1"/>
                </a:solidFill>
                <a:effectLst/>
              </a:rPr>
              <a:t> У этого красавца роскошная, обычно ярко-красная шляпка с белыми пятнышками, колечко бахромы на ножке, а на самом основании ножки чешуйки или плеточка. Происхождение названия этого гриба историческое — так как его использовали издавна для отпугивания мух. Эти грибы растирали мелко, добавляли порошок в подслащенную воду и смазывали ею те места, где мух было больше всего. Глупые мухи летели на сладкое и погибали, отведав отравленной воды.</a:t>
            </a:r>
            <a:br>
              <a:rPr lang="ru-RU" sz="1600" b="1" dirty="0">
                <a:solidFill>
                  <a:schemeClr val="tx1"/>
                </a:solidFill>
                <a:effectLst/>
              </a:rPr>
            </a:br>
            <a:endParaRPr lang="ru-RU" sz="1600" b="1" dirty="0">
              <a:solidFill>
                <a:schemeClr val="tx1"/>
              </a:solidFill>
            </a:endParaRPr>
          </a:p>
        </p:txBody>
      </p:sp>
      <p:pic>
        <p:nvPicPr>
          <p:cNvPr id="4" name="Объект 3" descr="мухомор доклад"/>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2636912"/>
            <a:ext cx="4438550" cy="3078435"/>
          </a:xfrm>
          <a:prstGeom prst="rect">
            <a:avLst/>
          </a:prstGeom>
          <a:ln>
            <a:noFill/>
          </a:ln>
          <a:effectLst>
            <a:softEdge rad="112500"/>
          </a:effectLst>
        </p:spPr>
      </p:pic>
    </p:spTree>
    <p:extLst>
      <p:ext uri="{BB962C8B-B14F-4D97-AF65-F5344CB8AC3E}">
        <p14:creationId xmlns:p14="http://schemas.microsoft.com/office/powerpoint/2010/main" val="1680907707"/>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2376264"/>
          </a:xfrm>
        </p:spPr>
        <p:txBody>
          <a:bodyPr>
            <a:noAutofit/>
          </a:bodyPr>
          <a:lstStyle/>
          <a:p>
            <a:r>
              <a:rPr lang="ru-RU" sz="2400" b="1" i="1" dirty="0">
                <a:solidFill>
                  <a:srgbClr val="C00000"/>
                </a:solidFill>
                <a:effectLst/>
              </a:rPr>
              <a:t>Трутовик</a:t>
            </a:r>
            <a:r>
              <a:rPr lang="ru-RU" sz="2000" dirty="0">
                <a:effectLst/>
              </a:rPr>
              <a:t/>
            </a:r>
            <a:br>
              <a:rPr lang="ru-RU" sz="2000" dirty="0">
                <a:effectLst/>
              </a:rPr>
            </a:br>
            <a:r>
              <a:rPr lang="ru-RU" sz="2000" b="1" dirty="0">
                <a:solidFill>
                  <a:schemeClr val="tx1"/>
                </a:solidFill>
                <a:effectLst/>
              </a:rPr>
              <a:t>Оригинальный несъедобный гриб. Это многолетний паразитирующий гриб, который произрастает на живом дереве или пне. Их достаточно много разных видов. Он является санитаром леса, разлагая органические соединения на минеральные. Благодаря полезным свойствам активно используется в медицине. </a:t>
            </a:r>
            <a:br>
              <a:rPr lang="ru-RU" sz="2000" b="1" dirty="0">
                <a:solidFill>
                  <a:schemeClr val="tx1"/>
                </a:solidFill>
                <a:effectLst/>
              </a:rPr>
            </a:br>
            <a:endParaRPr lang="ru-RU" sz="2000" b="1" dirty="0">
              <a:solidFill>
                <a:schemeClr val="tx1"/>
              </a:solidFill>
            </a:endParaRPr>
          </a:p>
        </p:txBody>
      </p:sp>
      <p:pic>
        <p:nvPicPr>
          <p:cNvPr id="4" name="Объект 3" descr="Картинка трутовик для детей"/>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2420888"/>
            <a:ext cx="4640479" cy="3600722"/>
          </a:xfrm>
          <a:prstGeom prst="rect">
            <a:avLst/>
          </a:prstGeom>
          <a:ln>
            <a:noFill/>
          </a:ln>
          <a:effectLst>
            <a:softEdge rad="112500"/>
          </a:effectLst>
        </p:spPr>
      </p:pic>
    </p:spTree>
    <p:extLst>
      <p:ext uri="{BB962C8B-B14F-4D97-AF65-F5344CB8AC3E}">
        <p14:creationId xmlns:p14="http://schemas.microsoft.com/office/powerpoint/2010/main" val="111458389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858218"/>
          </a:xfrm>
        </p:spPr>
        <p:txBody>
          <a:bodyPr>
            <a:normAutofit/>
          </a:bodyPr>
          <a:lstStyle/>
          <a:p>
            <a:r>
              <a:rPr lang="ru-RU" sz="2400" b="1" i="1" dirty="0">
                <a:solidFill>
                  <a:srgbClr val="C00000"/>
                </a:solidFill>
                <a:effectLst/>
              </a:rPr>
              <a:t>Сыроежка.</a:t>
            </a:r>
            <a:r>
              <a:rPr lang="ru-RU" sz="1800" dirty="0">
                <a:solidFill>
                  <a:schemeClr val="tx1"/>
                </a:solidFill>
                <a:effectLst/>
              </a:rPr>
              <a:t/>
            </a:r>
            <a:br>
              <a:rPr lang="ru-RU" sz="1800" dirty="0">
                <a:solidFill>
                  <a:schemeClr val="tx1"/>
                </a:solidFill>
                <a:effectLst/>
              </a:rPr>
            </a:br>
            <a:r>
              <a:rPr lang="ru-RU" sz="1800" b="1" dirty="0">
                <a:solidFill>
                  <a:schemeClr val="tx1"/>
                </a:solidFill>
                <a:effectLst/>
              </a:rPr>
              <a:t>Этот гриб отличается яркостью и разнообразием окрасок своей шапки. От поганок он отличается толстой ножкой, мясистой шляпкой и хрупкой мякотью. А своим названием он обязан тому факту, что не требует длительной варки, так как не содержит вредных веществ.</a:t>
            </a:r>
            <a:br>
              <a:rPr lang="ru-RU" sz="1800" b="1" dirty="0">
                <a:solidFill>
                  <a:schemeClr val="tx1"/>
                </a:solidFill>
                <a:effectLst/>
              </a:rPr>
            </a:br>
            <a:endParaRPr lang="ru-RU" sz="1800" b="1" dirty="0">
              <a:solidFill>
                <a:schemeClr val="tx1"/>
              </a:solidFill>
            </a:endParaRPr>
          </a:p>
        </p:txBody>
      </p:sp>
      <p:pic>
        <p:nvPicPr>
          <p:cNvPr id="4" name="Объект 3" descr="Картинка сыроежка для детей"/>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2276872"/>
            <a:ext cx="4752528" cy="4032448"/>
          </a:xfrm>
          <a:prstGeom prst="rect">
            <a:avLst/>
          </a:prstGeom>
          <a:ln>
            <a:noFill/>
          </a:ln>
          <a:effectLst>
            <a:softEdge rad="112500"/>
          </a:effectLst>
        </p:spPr>
      </p:pic>
    </p:spTree>
    <p:extLst>
      <p:ext uri="{BB962C8B-B14F-4D97-AF65-F5344CB8AC3E}">
        <p14:creationId xmlns:p14="http://schemas.microsoft.com/office/powerpoint/2010/main" val="223531382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714202"/>
          </a:xfrm>
        </p:spPr>
        <p:txBody>
          <a:bodyPr>
            <a:noAutofit/>
          </a:bodyPr>
          <a:lstStyle/>
          <a:p>
            <a:r>
              <a:rPr lang="ru-RU" sz="2400" b="1" i="1" dirty="0">
                <a:solidFill>
                  <a:srgbClr val="C00000"/>
                </a:solidFill>
                <a:effectLst/>
              </a:rPr>
              <a:t>Подберезовик.</a:t>
            </a:r>
            <a:r>
              <a:rPr lang="ru-RU" sz="2000" dirty="0">
                <a:effectLst/>
              </a:rPr>
              <a:t/>
            </a:r>
            <a:br>
              <a:rPr lang="ru-RU" sz="2000" dirty="0">
                <a:effectLst/>
              </a:rPr>
            </a:br>
            <a:r>
              <a:rPr lang="ru-RU" sz="2000" b="1" dirty="0">
                <a:solidFill>
                  <a:schemeClr val="tx1"/>
                </a:solidFill>
                <a:effectLst/>
              </a:rPr>
              <a:t>Один из ярких представителей союза грибов с деревьями. Отличается необычным (крапчатым) цветом своей ножки и трубчатым строением шапки.</a:t>
            </a:r>
            <a:br>
              <a:rPr lang="ru-RU" sz="2000" b="1" dirty="0">
                <a:solidFill>
                  <a:schemeClr val="tx1"/>
                </a:solidFill>
                <a:effectLst/>
              </a:rPr>
            </a:br>
            <a:r>
              <a:rPr lang="ru-RU" sz="2000" b="1" dirty="0">
                <a:solidFill>
                  <a:schemeClr val="tx1"/>
                </a:solidFill>
                <a:effectLst/>
              </a:rPr>
              <a:t> </a:t>
            </a:r>
            <a:br>
              <a:rPr lang="ru-RU" sz="2000" b="1" dirty="0">
                <a:solidFill>
                  <a:schemeClr val="tx1"/>
                </a:solidFill>
                <a:effectLst/>
              </a:rPr>
            </a:br>
            <a:endParaRPr lang="ru-RU" sz="2000" b="1" dirty="0">
              <a:solidFill>
                <a:schemeClr val="tx1"/>
              </a:solidFill>
            </a:endParaRPr>
          </a:p>
        </p:txBody>
      </p:sp>
      <p:pic>
        <p:nvPicPr>
          <p:cNvPr id="4" name="Объект 3" descr="Картинка подберезовик для детей"/>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4489797" cy="3845297"/>
          </a:xfrm>
          <a:prstGeom prst="rect">
            <a:avLst/>
          </a:prstGeom>
          <a:ln>
            <a:noFill/>
          </a:ln>
          <a:effectLst>
            <a:softEdge rad="112500"/>
          </a:effectLst>
        </p:spPr>
      </p:pic>
    </p:spTree>
    <p:extLst>
      <p:ext uri="{BB962C8B-B14F-4D97-AF65-F5344CB8AC3E}">
        <p14:creationId xmlns:p14="http://schemas.microsoft.com/office/powerpoint/2010/main" val="214452844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498178"/>
          </a:xfrm>
        </p:spPr>
        <p:txBody>
          <a:bodyPr>
            <a:normAutofit fontScale="90000"/>
          </a:bodyPr>
          <a:lstStyle/>
          <a:p>
            <a:r>
              <a:rPr lang="ru-RU" sz="2700" b="1" i="1" dirty="0">
                <a:solidFill>
                  <a:srgbClr val="C00000"/>
                </a:solidFill>
                <a:effectLst/>
              </a:rPr>
              <a:t>Подосиновик.</a:t>
            </a:r>
            <a:r>
              <a:rPr lang="ru-RU" sz="2700" dirty="0">
                <a:solidFill>
                  <a:srgbClr val="C00000"/>
                </a:solidFill>
                <a:effectLst/>
              </a:rPr>
              <a:t/>
            </a:r>
            <a:br>
              <a:rPr lang="ru-RU" sz="2700" dirty="0">
                <a:solidFill>
                  <a:srgbClr val="C00000"/>
                </a:solidFill>
                <a:effectLst/>
              </a:rPr>
            </a:br>
            <a:r>
              <a:rPr lang="ru-RU" sz="2200" b="1" dirty="0">
                <a:solidFill>
                  <a:schemeClr val="tx1"/>
                </a:solidFill>
                <a:effectLst/>
              </a:rPr>
              <a:t>Из его названия видно, что этот гриб особенно дружен с осиной. И его шапочка ярко-красного цвета – такая же, как листья осины осенью.</a:t>
            </a:r>
            <a:r>
              <a:rPr lang="ru-RU" sz="1600" b="1" dirty="0">
                <a:solidFill>
                  <a:schemeClr val="tx1"/>
                </a:solidFill>
                <a:effectLst/>
              </a:rPr>
              <a:t/>
            </a:r>
            <a:br>
              <a:rPr lang="ru-RU" sz="1600" b="1" dirty="0">
                <a:solidFill>
                  <a:schemeClr val="tx1"/>
                </a:solidFill>
                <a:effectLst/>
              </a:rPr>
            </a:br>
            <a:r>
              <a:rPr lang="ru-RU" sz="1600" dirty="0">
                <a:effectLst/>
              </a:rPr>
              <a:t> </a:t>
            </a:r>
            <a:br>
              <a:rPr lang="ru-RU" sz="1600" dirty="0">
                <a:effectLst/>
              </a:rPr>
            </a:br>
            <a:endParaRPr lang="ru-RU" sz="1600" dirty="0"/>
          </a:p>
        </p:txBody>
      </p:sp>
      <p:pic>
        <p:nvPicPr>
          <p:cNvPr id="4" name="Объект 3" descr="Картинка Грибы подосиновики » Грибы картинки на рабочий стол (107 фото) -  Картинки 24 » Картинки 24 - скачать картинки бесплатно"/>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7275" y="2062162"/>
            <a:ext cx="5715000" cy="3571875"/>
          </a:xfrm>
          <a:prstGeom prst="rect">
            <a:avLst/>
          </a:prstGeom>
          <a:ln>
            <a:noFill/>
          </a:ln>
          <a:effectLst>
            <a:softEdge rad="112500"/>
          </a:effectLst>
        </p:spPr>
      </p:pic>
    </p:spTree>
    <p:extLst>
      <p:ext uri="{BB962C8B-B14F-4D97-AF65-F5344CB8AC3E}">
        <p14:creationId xmlns:p14="http://schemas.microsoft.com/office/powerpoint/2010/main" val="140688794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i="1" dirty="0">
                <a:solidFill>
                  <a:srgbClr val="C00000"/>
                </a:solidFill>
                <a:effectLst/>
              </a:rPr>
              <a:t>Рыжик</a:t>
            </a:r>
            <a:r>
              <a:rPr lang="ru-RU" sz="2000" b="1" i="1" dirty="0">
                <a:effectLst/>
              </a:rPr>
              <a:t>.</a:t>
            </a:r>
            <a:r>
              <a:rPr lang="ru-RU" sz="2000" dirty="0">
                <a:effectLst/>
              </a:rPr>
              <a:t/>
            </a:r>
            <a:br>
              <a:rPr lang="ru-RU" sz="2000" dirty="0">
                <a:effectLst/>
              </a:rPr>
            </a:br>
            <a:r>
              <a:rPr lang="ru-RU" sz="2000" b="1" dirty="0">
                <a:solidFill>
                  <a:schemeClr val="tx1"/>
                </a:solidFill>
                <a:effectLst/>
              </a:rPr>
              <a:t>Отличается от остальных грибов не только своим цветом, но и тем, что его срез со временем приобретает синий оттенок.</a:t>
            </a:r>
            <a:r>
              <a:rPr lang="ru-RU" sz="2000" dirty="0">
                <a:effectLst/>
              </a:rPr>
              <a:t/>
            </a:r>
            <a:br>
              <a:rPr lang="ru-RU" sz="2000" dirty="0">
                <a:effectLst/>
              </a:rPr>
            </a:br>
            <a:endParaRPr lang="ru-RU" sz="2000" dirty="0"/>
          </a:p>
        </p:txBody>
      </p:sp>
      <p:pic>
        <p:nvPicPr>
          <p:cNvPr id="4" name="Объект 3" descr="Грибы рыжики: фото и описание елового, красного и настоящего рыжиков, где  растут съедобные грибы"/>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276872"/>
            <a:ext cx="2857500" cy="3810000"/>
          </a:xfrm>
          <a:prstGeom prst="rect">
            <a:avLst/>
          </a:prstGeom>
          <a:ln>
            <a:noFill/>
          </a:ln>
          <a:effectLst>
            <a:softEdge rad="112500"/>
          </a:effectLst>
        </p:spPr>
      </p:pic>
      <p:pic>
        <p:nvPicPr>
          <p:cNvPr id="5" name="Рисунок 4" descr="C:\Users\Admin\Desktop\Картинка-рыжик-гриб-для-детей-подборка-02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677113"/>
            <a:ext cx="3808725" cy="3312368"/>
          </a:xfrm>
          <a:prstGeom prst="rect">
            <a:avLst/>
          </a:prstGeom>
          <a:ln>
            <a:noFill/>
          </a:ln>
          <a:effectLst>
            <a:softEdge rad="112500"/>
          </a:effectLst>
        </p:spPr>
      </p:pic>
    </p:spTree>
    <p:extLst>
      <p:ext uri="{BB962C8B-B14F-4D97-AF65-F5344CB8AC3E}">
        <p14:creationId xmlns:p14="http://schemas.microsoft.com/office/powerpoint/2010/main" val="406258582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i="1" dirty="0">
                <a:solidFill>
                  <a:srgbClr val="C00000"/>
                </a:solidFill>
                <a:effectLst/>
              </a:rPr>
              <a:t>Опята.</a:t>
            </a:r>
            <a:r>
              <a:rPr lang="ru-RU" sz="2000" dirty="0">
                <a:effectLst/>
              </a:rPr>
              <a:t/>
            </a:r>
            <a:br>
              <a:rPr lang="ru-RU" sz="2000" dirty="0">
                <a:effectLst/>
              </a:rPr>
            </a:br>
            <a:r>
              <a:rPr lang="ru-RU" sz="2000" b="1" dirty="0">
                <a:solidFill>
                  <a:schemeClr val="tx1"/>
                </a:solidFill>
                <a:effectLst/>
              </a:rPr>
              <a:t>Дружные грибы, которые растут на пеньках срубленных или погибших деревьев. Одни из самых поздних грибов, появляются лишь в начале осени.</a:t>
            </a:r>
            <a:br>
              <a:rPr lang="ru-RU" sz="2000" b="1" dirty="0">
                <a:solidFill>
                  <a:schemeClr val="tx1"/>
                </a:solidFill>
                <a:effectLst/>
              </a:rPr>
            </a:br>
            <a:endParaRPr lang="ru-RU" sz="2000" b="1" dirty="0">
              <a:solidFill>
                <a:schemeClr val="tx1"/>
              </a:solidFill>
            </a:endParaRPr>
          </a:p>
        </p:txBody>
      </p:sp>
      <p:pic>
        <p:nvPicPr>
          <p:cNvPr id="4" name="Объект 3" descr="Осенние опята: описание грибов, где растут, когда собирать, ядовитые  двойники"/>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204864"/>
            <a:ext cx="6075040" cy="3960440"/>
          </a:xfrm>
          <a:prstGeom prst="rect">
            <a:avLst/>
          </a:prstGeom>
          <a:ln>
            <a:noFill/>
          </a:ln>
          <a:effectLst>
            <a:softEdge rad="112500"/>
          </a:effectLst>
        </p:spPr>
      </p:pic>
    </p:spTree>
    <p:extLst>
      <p:ext uri="{BB962C8B-B14F-4D97-AF65-F5344CB8AC3E}">
        <p14:creationId xmlns:p14="http://schemas.microsoft.com/office/powerpoint/2010/main" val="11240866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i="1" dirty="0">
                <a:solidFill>
                  <a:srgbClr val="C00000"/>
                </a:solidFill>
                <a:effectLst/>
              </a:rPr>
              <a:t>Маслята.</a:t>
            </a:r>
            <a:r>
              <a:rPr lang="ru-RU" sz="2000" dirty="0">
                <a:effectLst/>
              </a:rPr>
              <a:t/>
            </a:r>
            <a:br>
              <a:rPr lang="ru-RU" sz="2000" dirty="0">
                <a:effectLst/>
              </a:rPr>
            </a:br>
            <a:r>
              <a:rPr lang="ru-RU" sz="2000" b="1" dirty="0">
                <a:solidFill>
                  <a:schemeClr val="tx1"/>
                </a:solidFill>
                <a:effectLst/>
              </a:rPr>
              <a:t>Необычные грибы, растущие в хвойных лесах. Их шапочка покрыта слоем маслянистой жидкости, за что они и получили свое название.</a:t>
            </a:r>
            <a:br>
              <a:rPr lang="ru-RU" sz="2000" b="1" dirty="0">
                <a:solidFill>
                  <a:schemeClr val="tx1"/>
                </a:solidFill>
                <a:effectLst/>
              </a:rPr>
            </a:br>
            <a:endParaRPr lang="ru-RU" sz="2000" b="1" dirty="0">
              <a:solidFill>
                <a:schemeClr val="tx1"/>
              </a:solidFill>
            </a:endParaRPr>
          </a:p>
        </p:txBody>
      </p:sp>
      <p:pic>
        <p:nvPicPr>
          <p:cNvPr id="4" name="Объект 3" descr="Картинка маслята для детей"/>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988840"/>
            <a:ext cx="4057749" cy="3817962"/>
          </a:xfrm>
          <a:prstGeom prst="rect">
            <a:avLst/>
          </a:prstGeom>
          <a:ln>
            <a:noFill/>
          </a:ln>
          <a:effectLst>
            <a:softEdge rad="112500"/>
          </a:effectLst>
        </p:spPr>
      </p:pic>
    </p:spTree>
    <p:extLst>
      <p:ext uri="{BB962C8B-B14F-4D97-AF65-F5344CB8AC3E}">
        <p14:creationId xmlns:p14="http://schemas.microsoft.com/office/powerpoint/2010/main" val="40485486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642194"/>
          </a:xfrm>
        </p:spPr>
        <p:txBody>
          <a:bodyPr>
            <a:noAutofit/>
          </a:bodyPr>
          <a:lstStyle/>
          <a:p>
            <a:r>
              <a:rPr lang="ru-RU" sz="2800" b="1" i="1" dirty="0">
                <a:solidFill>
                  <a:srgbClr val="C00000"/>
                </a:solidFill>
                <a:effectLst/>
              </a:rPr>
              <a:t>Груздь.</a:t>
            </a:r>
            <a:r>
              <a:rPr lang="ru-RU" sz="2000" dirty="0">
                <a:effectLst/>
              </a:rPr>
              <a:t/>
            </a:r>
            <a:br>
              <a:rPr lang="ru-RU" sz="2000" dirty="0">
                <a:effectLst/>
              </a:rPr>
            </a:br>
            <a:r>
              <a:rPr lang="ru-RU" sz="2000" b="1" dirty="0">
                <a:solidFill>
                  <a:schemeClr val="tx1"/>
                </a:solidFill>
                <a:effectLst/>
              </a:rPr>
              <a:t>Всеобщий любимец, царь соленых грибов. Отличается необычной формой и короткой ножкой. Встречается в двух видах – мокрый (его поверхность покрыта бахромой и слегка влажная) и сухой – с гладкой шляпкой.</a:t>
            </a:r>
            <a:br>
              <a:rPr lang="ru-RU" sz="2000" b="1" dirty="0">
                <a:solidFill>
                  <a:schemeClr val="tx1"/>
                </a:solidFill>
                <a:effectLst/>
              </a:rPr>
            </a:br>
            <a:endParaRPr lang="ru-RU" sz="2000" b="1" dirty="0">
              <a:solidFill>
                <a:schemeClr val="tx1"/>
              </a:solidFill>
            </a:endParaRPr>
          </a:p>
        </p:txBody>
      </p:sp>
      <p:pic>
        <p:nvPicPr>
          <p:cNvPr id="4" name="Объект 3" descr="Картинка груздь для детей"/>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2132856"/>
            <a:ext cx="4968552" cy="4104456"/>
          </a:xfrm>
          <a:prstGeom prst="rect">
            <a:avLst/>
          </a:prstGeom>
          <a:ln>
            <a:noFill/>
          </a:ln>
          <a:effectLst>
            <a:softEdge rad="112500"/>
          </a:effectLst>
        </p:spPr>
      </p:pic>
    </p:spTree>
    <p:extLst>
      <p:ext uri="{BB962C8B-B14F-4D97-AF65-F5344CB8AC3E}">
        <p14:creationId xmlns:p14="http://schemas.microsoft.com/office/powerpoint/2010/main" val="11206676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570186"/>
          </a:xfrm>
        </p:spPr>
        <p:txBody>
          <a:bodyPr>
            <a:noAutofit/>
          </a:bodyPr>
          <a:lstStyle/>
          <a:p>
            <a:r>
              <a:rPr lang="ru-RU" sz="2400" b="1" i="1" dirty="0">
                <a:solidFill>
                  <a:srgbClr val="C00000"/>
                </a:solidFill>
                <a:effectLst/>
              </a:rPr>
              <a:t>Белый гриб, боровик.</a:t>
            </a:r>
            <a:r>
              <a:rPr lang="ru-RU" sz="2400" dirty="0">
                <a:solidFill>
                  <a:srgbClr val="C00000"/>
                </a:solidFill>
                <a:effectLst/>
              </a:rPr>
              <a:t/>
            </a:r>
            <a:br>
              <a:rPr lang="ru-RU" sz="2400" dirty="0">
                <a:solidFill>
                  <a:srgbClr val="C00000"/>
                </a:solidFill>
                <a:effectLst/>
              </a:rPr>
            </a:br>
            <a:r>
              <a:rPr lang="ru-RU" sz="2000" b="1" dirty="0">
                <a:solidFill>
                  <a:schemeClr val="tx1"/>
                </a:solidFill>
                <a:effectLst/>
              </a:rPr>
              <a:t>Благородный представитель своего вида. Обладатель очень толстой, мясистой светлой ножки и шляпки с трубчатым строением низа.</a:t>
            </a:r>
            <a:br>
              <a:rPr lang="ru-RU" sz="2000" b="1" dirty="0">
                <a:solidFill>
                  <a:schemeClr val="tx1"/>
                </a:solidFill>
                <a:effectLst/>
              </a:rPr>
            </a:br>
            <a:endParaRPr lang="ru-RU" sz="2000" b="1" dirty="0">
              <a:solidFill>
                <a:schemeClr val="tx1"/>
              </a:solidFill>
            </a:endParaRPr>
          </a:p>
        </p:txBody>
      </p:sp>
      <p:pic>
        <p:nvPicPr>
          <p:cNvPr id="4" name="Объект 3" descr="Съедобные грибы. Все о биологии"/>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2060848"/>
            <a:ext cx="4953000" cy="3743325"/>
          </a:xfrm>
          <a:prstGeom prst="rect">
            <a:avLst/>
          </a:prstGeom>
          <a:ln>
            <a:noFill/>
          </a:ln>
          <a:effectLst>
            <a:softEdge rad="112500"/>
          </a:effectLst>
        </p:spPr>
      </p:pic>
    </p:spTree>
    <p:extLst>
      <p:ext uri="{BB962C8B-B14F-4D97-AF65-F5344CB8AC3E}">
        <p14:creationId xmlns:p14="http://schemas.microsoft.com/office/powerpoint/2010/main" val="3693989989"/>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TotalTime>
  <Words>38</Words>
  <Application>Microsoft Office PowerPoint</Application>
  <PresentationFormat>Экран (4:3)</PresentationFormat>
  <Paragraphs>12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Солнцестояние</vt:lpstr>
      <vt:lpstr>На территории Красноярского края растут разные грибы: как съедобные, так и ядовитые.</vt:lpstr>
      <vt:lpstr>Сыроежка. Этот гриб отличается яркостью и разнообразием окрасок своей шапки. От поганок он отличается толстой ножкой, мясистой шляпкой и хрупкой мякотью. А своим названием он обязан тому факту, что не требует длительной варки, так как не содержит вредных веществ. </vt:lpstr>
      <vt:lpstr>Подберезовик. Один из ярких представителей союза грибов с деревьями. Отличается необычным (крапчатым) цветом своей ножки и трубчатым строением шапки.   </vt:lpstr>
      <vt:lpstr>Подосиновик. Из его названия видно, что этот гриб особенно дружен с осиной. И его шапочка ярко-красного цвета – такая же, как листья осины осенью.   </vt:lpstr>
      <vt:lpstr>Рыжик. Отличается от остальных грибов не только своим цветом, но и тем, что его срез со временем приобретает синий оттенок. </vt:lpstr>
      <vt:lpstr>Опята. Дружные грибы, которые растут на пеньках срубленных или погибших деревьев. Одни из самых поздних грибов, появляются лишь в начале осени. </vt:lpstr>
      <vt:lpstr>Маслята. Необычные грибы, растущие в хвойных лесах. Их шапочка покрыта слоем маслянистой жидкости, за что они и получили свое название. </vt:lpstr>
      <vt:lpstr>Груздь. Всеобщий любимец, царь соленых грибов. Отличается необычной формой и короткой ножкой. Встречается в двух видах – мокрый (его поверхность покрыта бахромой и слегка влажная) и сухой – с гладкой шляпкой. </vt:lpstr>
      <vt:lpstr>Белый гриб, боровик. Благородный представитель своего вида. Обладатель очень толстой, мясистой светлой ножки и шляпки с трубчатым строением низа. </vt:lpstr>
      <vt:lpstr>Лисички. Необычные рыжие грибы, у которых ножка плавно переходит в шляпку с волнистым краем.   </vt:lpstr>
      <vt:lpstr>Мухомор — ядовитый гриб.  У этого красавца роскошная, обычно ярко-красная шляпка с белыми пятнышками, колечко бахромы на ножке, а на самом основании ножки чешуйки или плеточка. Происхождение названия этого гриба историческое — так как его использовали издавна для отпугивания мух. Эти грибы растирали мелко, добавляли порошок в подслащенную воду и смазывали ею те места, где мух было больше всего. Глупые мухи летели на сладкое и погибали, отведав отравленной воды. </vt:lpstr>
      <vt:lpstr>Трутовик Оригинальный несъедобный гриб. Это многолетний паразитирующий гриб, который произрастает на живом дереве или пне. Их достаточно много разных видов. Он является санитаром леса, разлагая органические соединения на минеральные. Благодаря полезным свойствам активно используется в медицине.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 территории Красноярского края растут разные грибы: как съедобные, так и ядовитые.</dc:title>
  <dc:creator>ДНС</dc:creator>
  <cp:lastModifiedBy>ДНС</cp:lastModifiedBy>
  <cp:revision>3</cp:revision>
  <dcterms:created xsi:type="dcterms:W3CDTF">2022-07-15T15:11:27Z</dcterms:created>
  <dcterms:modified xsi:type="dcterms:W3CDTF">2022-07-15T15:37:58Z</dcterms:modified>
</cp:coreProperties>
</file>