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15.07.2022</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15.07.2022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15.07.2022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15.07.2022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15.07.2022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15.07.2022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15.07.2022</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15.07.2022</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15.07.2022</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597352"/>
          </a:xfrm>
        </p:spPr>
        <p:txBody>
          <a:bodyPr/>
          <a:lstStyle/>
          <a:p>
            <a:r>
              <a:rPr lang="ru-RU" sz="2800" b="1" i="1" dirty="0">
                <a:solidFill>
                  <a:srgbClr val="7030A0"/>
                </a:solidFill>
                <a:effectLst/>
              </a:rPr>
              <a:t>Птицы Красноярского </a:t>
            </a:r>
            <a:r>
              <a:rPr lang="ru-RU" sz="2800" b="1" i="1" dirty="0" smtClean="0">
                <a:solidFill>
                  <a:srgbClr val="7030A0"/>
                </a:solidFill>
                <a:effectLst/>
              </a:rPr>
              <a:t>края</a:t>
            </a:r>
            <a:br>
              <a:rPr lang="ru-RU" sz="2800" b="1" i="1" dirty="0" smtClean="0">
                <a:solidFill>
                  <a:srgbClr val="7030A0"/>
                </a:solidFill>
                <a:effectLst/>
              </a:rPr>
            </a:br>
            <a:r>
              <a:rPr lang="ru-RU" sz="2800" b="1" i="1" dirty="0">
                <a:solidFill>
                  <a:srgbClr val="7030A0"/>
                </a:solidFill>
                <a:effectLst/>
              </a:rPr>
              <a:t/>
            </a:r>
            <a:br>
              <a:rPr lang="ru-RU" sz="2800" b="1" i="1" dirty="0">
                <a:solidFill>
                  <a:srgbClr val="7030A0"/>
                </a:solidFill>
                <a:effectLst/>
              </a:rPr>
            </a:br>
            <a:r>
              <a:rPr lang="ru-RU" sz="2800" b="1" dirty="0">
                <a:solidFill>
                  <a:srgbClr val="7030A0"/>
                </a:solidFill>
                <a:effectLst/>
              </a:rPr>
              <a:t>Впечатляющие животные Красноярского края это не только млекопитающие. </a:t>
            </a:r>
            <a:r>
              <a:rPr lang="ru-RU" sz="2800" b="1" dirty="0" smtClean="0">
                <a:solidFill>
                  <a:srgbClr val="7030A0"/>
                </a:solidFill>
                <a:effectLst/>
              </a:rPr>
              <a:t>Сотни видов </a:t>
            </a:r>
            <a:r>
              <a:rPr lang="ru-RU" sz="2800" b="1" dirty="0">
                <a:solidFill>
                  <a:srgbClr val="7030A0"/>
                </a:solidFill>
                <a:effectLst/>
              </a:rPr>
              <a:t>птиц гнездятся во всех ландшафтных зонах края. Особенно много пернатых собирается на прибрежных материковых и островных скалах Ледовитого океана.</a:t>
            </a:r>
            <a:br>
              <a:rPr lang="ru-RU" sz="2800" b="1" dirty="0">
                <a:solidFill>
                  <a:srgbClr val="7030A0"/>
                </a:solidFill>
                <a:effectLst/>
              </a:rPr>
            </a:br>
            <a:endParaRPr lang="ru-RU" sz="2800" b="1" dirty="0">
              <a:solidFill>
                <a:srgbClr val="7030A0"/>
              </a:solidFill>
            </a:endParaRPr>
          </a:p>
        </p:txBody>
      </p:sp>
    </p:spTree>
    <p:extLst>
      <p:ext uri="{BB962C8B-B14F-4D97-AF65-F5344CB8AC3E}">
        <p14:creationId xmlns:p14="http://schemas.microsoft.com/office/powerpoint/2010/main" val="421689207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1"/>
            <a:ext cx="7776864" cy="2736304"/>
          </a:xfrm>
        </p:spPr>
        <p:txBody>
          <a:bodyPr>
            <a:normAutofit fontScale="90000"/>
          </a:bodyPr>
          <a:lstStyle/>
          <a:p>
            <a:r>
              <a:rPr lang="ru-RU" sz="1800" b="1" i="1" dirty="0">
                <a:solidFill>
                  <a:srgbClr val="FF0000"/>
                </a:solidFill>
              </a:rPr>
              <a:t>Полярная сова</a:t>
            </a:r>
            <a:br>
              <a:rPr lang="ru-RU" sz="1800" b="1" i="1" dirty="0">
                <a:solidFill>
                  <a:srgbClr val="FF0000"/>
                </a:solidFill>
              </a:rPr>
            </a:br>
            <a:r>
              <a:rPr lang="ru-RU" sz="1800" b="1" dirty="0">
                <a:solidFill>
                  <a:schemeClr val="tx1">
                    <a:lumMod val="95000"/>
                    <a:lumOff val="5000"/>
                  </a:schemeClr>
                </a:solidFill>
              </a:rPr>
              <a:t>Пернатый житель тундры. Крупная, размером с филина, сова. Самка весит около 3 кг, самцы на 0,5 кг легче. Голова у птицы круглая, глаза небольшие, суженные с желтой радужной оболочкой. Основу рациона составляют лемминги.</a:t>
            </a:r>
            <a:br>
              <a:rPr lang="ru-RU" sz="1800" b="1" dirty="0">
                <a:solidFill>
                  <a:schemeClr val="tx1">
                    <a:lumMod val="95000"/>
                    <a:lumOff val="5000"/>
                  </a:schemeClr>
                </a:solidFill>
              </a:rPr>
            </a:br>
            <a:r>
              <a:rPr lang="ru-RU" sz="1800" b="1" dirty="0">
                <a:solidFill>
                  <a:schemeClr val="tx1">
                    <a:lumMod val="95000"/>
                    <a:lumOff val="5000"/>
                  </a:schemeClr>
                </a:solidFill>
              </a:rPr>
              <a:t/>
            </a:r>
            <a:br>
              <a:rPr lang="ru-RU" sz="1800" b="1" dirty="0">
                <a:solidFill>
                  <a:schemeClr val="tx1">
                    <a:lumMod val="95000"/>
                    <a:lumOff val="5000"/>
                  </a:schemeClr>
                </a:solidFill>
              </a:rPr>
            </a:br>
            <a:r>
              <a:rPr lang="ru-RU" sz="1800" b="1" dirty="0">
                <a:solidFill>
                  <a:schemeClr val="tx1">
                    <a:lumMod val="95000"/>
                    <a:lumOff val="5000"/>
                  </a:schemeClr>
                </a:solidFill>
              </a:rPr>
              <a:t>Численность птиц значительно колеблется год от года синхронно с численностью леммингов. Кроме мышевидных, сова охотится на любых некрупных животных и птиц, может добыть рыбу, не отказывается от падали.</a:t>
            </a:r>
            <a:br>
              <a:rPr lang="ru-RU" sz="1800" b="1" dirty="0">
                <a:solidFill>
                  <a:schemeClr val="tx1">
                    <a:lumMod val="95000"/>
                    <a:lumOff val="5000"/>
                  </a:schemeClr>
                </a:solidFill>
              </a:rPr>
            </a:br>
            <a:endParaRPr lang="ru-RU" sz="1800" b="1" dirty="0">
              <a:solidFill>
                <a:schemeClr val="tx1">
                  <a:lumMod val="95000"/>
                  <a:lumOff val="5000"/>
                </a:schemeClr>
              </a:solidFill>
            </a:endParaRPr>
          </a:p>
        </p:txBody>
      </p:sp>
      <p:sp>
        <p:nvSpPr>
          <p:cNvPr id="3" name="Текст 2"/>
          <p:cNvSpPr>
            <a:spLocks noGrp="1"/>
          </p:cNvSpPr>
          <p:nvPr>
            <p:ph type="body" idx="1"/>
          </p:nvPr>
        </p:nvSpPr>
        <p:spPr/>
        <p:txBody>
          <a:bodyPr/>
          <a:lstStyle/>
          <a:p>
            <a:endParaRPr lang="ru-RU" dirty="0"/>
          </a:p>
        </p:txBody>
      </p:sp>
      <p:pic>
        <p:nvPicPr>
          <p:cNvPr id="4" name="Рисунок 3" descr="Животные-Красноярского-края-Описание-названия-виды-и-фото-животных-Красноярского-края-18"/>
          <p:cNvPicPr/>
          <p:nvPr/>
        </p:nvPicPr>
        <p:blipFill>
          <a:blip r:embed="rId2"/>
          <a:srcRect/>
          <a:stretch>
            <a:fillRect/>
          </a:stretch>
        </p:blipFill>
        <p:spPr bwMode="auto">
          <a:xfrm>
            <a:off x="1834628" y="3140968"/>
            <a:ext cx="5472608" cy="3240360"/>
          </a:xfrm>
          <a:prstGeom prst="rect">
            <a:avLst/>
          </a:prstGeom>
          <a:ln>
            <a:noFill/>
          </a:ln>
          <a:effectLst>
            <a:softEdge rad="112500"/>
          </a:effectLst>
        </p:spPr>
      </p:pic>
    </p:spTree>
    <p:extLst>
      <p:ext uri="{BB962C8B-B14F-4D97-AF65-F5344CB8AC3E}">
        <p14:creationId xmlns:p14="http://schemas.microsoft.com/office/powerpoint/2010/main" val="2258384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92696"/>
            <a:ext cx="7312658" cy="2520280"/>
          </a:xfrm>
        </p:spPr>
        <p:txBody>
          <a:bodyPr>
            <a:noAutofit/>
          </a:bodyPr>
          <a:lstStyle/>
          <a:p>
            <a:r>
              <a:rPr lang="ru-RU" sz="2000" b="1" i="1" dirty="0">
                <a:solidFill>
                  <a:srgbClr val="FF0000"/>
                </a:solidFill>
              </a:rPr>
              <a:t>Белая чайка</a:t>
            </a:r>
            <a:br>
              <a:rPr lang="ru-RU" sz="2000" b="1" i="1" dirty="0">
                <a:solidFill>
                  <a:srgbClr val="FF0000"/>
                </a:solidFill>
              </a:rPr>
            </a:br>
            <a:r>
              <a:rPr lang="ru-RU" sz="1800" b="1" dirty="0">
                <a:solidFill>
                  <a:schemeClr val="tx1">
                    <a:lumMod val="95000"/>
                    <a:lumOff val="5000"/>
                  </a:schemeClr>
                </a:solidFill>
              </a:rPr>
              <a:t>Птица скромного размера, весом не более 0,5 кг, с белым опереньем. Кочует по всему арктическому региону. Колонии гнездящихся птиц замечены на прибрежных скалах архипелага Северная Земля. Самая большая колония в 700 гнезд обнаружена на острове Домашнем. На численность птиц, которая угрожающе мала, влияет потепление, отступление льдов.</a:t>
            </a:r>
            <a:br>
              <a:rPr lang="ru-RU" sz="1800" b="1" dirty="0">
                <a:solidFill>
                  <a:schemeClr val="tx1">
                    <a:lumMod val="95000"/>
                    <a:lumOff val="5000"/>
                  </a:schemeClr>
                </a:solidFill>
              </a:rPr>
            </a:br>
            <a:endParaRPr lang="ru-RU" sz="1800" b="1" dirty="0">
              <a:solidFill>
                <a:schemeClr val="tx1">
                  <a:lumMod val="95000"/>
                  <a:lumOff val="5000"/>
                </a:schemeClr>
              </a:solidFill>
            </a:endParaRPr>
          </a:p>
        </p:txBody>
      </p:sp>
      <p:pic>
        <p:nvPicPr>
          <p:cNvPr id="4" name="Объект 3" descr="Животные-Красноярского-края-Описание-названия-виды-и-фото-животных-Красноярского-края-19"/>
          <p:cNvPicPr>
            <a:picLocks noGrp="1"/>
          </p:cNvPicPr>
          <p:nvPr>
            <p:ph idx="1"/>
          </p:nvPr>
        </p:nvPicPr>
        <p:blipFill>
          <a:blip r:embed="rId2"/>
          <a:srcRect/>
          <a:stretch>
            <a:fillRect/>
          </a:stretch>
        </p:blipFill>
        <p:spPr bwMode="auto">
          <a:xfrm>
            <a:off x="2051720" y="3140968"/>
            <a:ext cx="5256866" cy="3292351"/>
          </a:xfrm>
          <a:prstGeom prst="rect">
            <a:avLst/>
          </a:prstGeom>
          <a:ln>
            <a:noFill/>
          </a:ln>
          <a:effectLst>
            <a:softEdge rad="112500"/>
          </a:effectLst>
        </p:spPr>
      </p:pic>
    </p:spTree>
    <p:extLst>
      <p:ext uri="{BB962C8B-B14F-4D97-AF65-F5344CB8AC3E}">
        <p14:creationId xmlns:p14="http://schemas.microsoft.com/office/powerpoint/2010/main" val="3425730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7704856" cy="2664296"/>
          </a:xfrm>
        </p:spPr>
        <p:txBody>
          <a:bodyPr>
            <a:noAutofit/>
          </a:bodyPr>
          <a:lstStyle/>
          <a:p>
            <a:r>
              <a:rPr lang="ru-RU" sz="1400" b="1" i="1" dirty="0">
                <a:solidFill>
                  <a:srgbClr val="FF0000"/>
                </a:solidFill>
              </a:rPr>
              <a:t>Глухарь</a:t>
            </a:r>
            <a:br>
              <a:rPr lang="ru-RU" sz="1400" b="1" i="1" dirty="0">
                <a:solidFill>
                  <a:srgbClr val="FF0000"/>
                </a:solidFill>
              </a:rPr>
            </a:br>
            <a:r>
              <a:rPr lang="ru-RU" sz="1300" b="1" dirty="0">
                <a:solidFill>
                  <a:schemeClr val="tx1">
                    <a:lumMod val="95000"/>
                    <a:lumOff val="5000"/>
                  </a:schemeClr>
                </a:solidFill>
              </a:rPr>
              <a:t>Крупная, своеобразная птица семейства фазановых. Масса самца может превышать 6 кг. Курочки легче — не более 2кг. Птица гнездящаяся, совершает небольшие пищевые кочевки. Населяет всю таежную зону края. В смешанных и хвойных лесах тяготеет к низинам поросшим мхом. Питается ягодами, побегами, почками, насекомыми</a:t>
            </a:r>
            <a:r>
              <a:rPr lang="ru-RU" sz="1300" b="1" dirty="0" smtClean="0">
                <a:solidFill>
                  <a:schemeClr val="tx1">
                    <a:lumMod val="95000"/>
                    <a:lumOff val="5000"/>
                  </a:schemeClr>
                </a:solidFill>
              </a:rPr>
              <a:t>.</a:t>
            </a:r>
            <a:r>
              <a:rPr lang="ru-RU" sz="1300" b="1" dirty="0">
                <a:solidFill>
                  <a:schemeClr val="tx1">
                    <a:lumMod val="95000"/>
                    <a:lumOff val="5000"/>
                  </a:schemeClr>
                </a:solidFill>
              </a:rPr>
              <a:t> </a:t>
            </a:r>
            <a:br>
              <a:rPr lang="ru-RU" sz="1300" b="1" dirty="0">
                <a:solidFill>
                  <a:schemeClr val="tx1">
                    <a:lumMod val="95000"/>
                    <a:lumOff val="5000"/>
                  </a:schemeClr>
                </a:solidFill>
              </a:rPr>
            </a:br>
            <a:r>
              <a:rPr lang="ru-RU" sz="1300" b="1" dirty="0">
                <a:solidFill>
                  <a:schemeClr val="tx1">
                    <a:lumMod val="95000"/>
                    <a:lumOff val="5000"/>
                  </a:schemeClr>
                </a:solidFill>
              </a:rPr>
              <a:t>Самцы весной собираются на токовищах. Начинают сложный обряд, состоящий из повторяющихся звуков и движений. Обычно глухарь очень осторожен, но вовремя токования забывает об опасности, перестает слышать звуки. Это обстоятельство дало имя птице</a:t>
            </a:r>
            <a:r>
              <a:rPr lang="ru-RU" sz="1300" b="1" dirty="0" smtClean="0">
                <a:solidFill>
                  <a:schemeClr val="tx1">
                    <a:lumMod val="95000"/>
                    <a:lumOff val="5000"/>
                  </a:schemeClr>
                </a:solidFill>
              </a:rPr>
              <a:t>.</a:t>
            </a:r>
            <a:r>
              <a:rPr lang="ru-RU" sz="1300" b="1" dirty="0">
                <a:solidFill>
                  <a:schemeClr val="tx1">
                    <a:lumMod val="95000"/>
                    <a:lumOff val="5000"/>
                  </a:schemeClr>
                </a:solidFill>
              </a:rPr>
              <a:t/>
            </a:r>
            <a:br>
              <a:rPr lang="ru-RU" sz="1300" b="1" dirty="0">
                <a:solidFill>
                  <a:schemeClr val="tx1">
                    <a:lumMod val="95000"/>
                    <a:lumOff val="5000"/>
                  </a:schemeClr>
                </a:solidFill>
              </a:rPr>
            </a:br>
            <a:r>
              <a:rPr lang="ru-RU" sz="1300" b="1" dirty="0">
                <a:solidFill>
                  <a:schemeClr val="tx1">
                    <a:lumMod val="95000"/>
                    <a:lumOff val="5000"/>
                  </a:schemeClr>
                </a:solidFill>
              </a:rPr>
              <a:t>Гнезда — углубления в земле в неприметном месте. В кладке от 6 до 12 яиц, самка высиживает их 25—27 дней. Относительно большие выводки, скрытная жизнь в чащах леса сохраняют численность вида несмотря на хищников и охотников.</a:t>
            </a:r>
            <a:br>
              <a:rPr lang="ru-RU" sz="1300" b="1" dirty="0">
                <a:solidFill>
                  <a:schemeClr val="tx1">
                    <a:lumMod val="95000"/>
                    <a:lumOff val="5000"/>
                  </a:schemeClr>
                </a:solidFill>
              </a:rPr>
            </a:br>
            <a:endParaRPr lang="ru-RU" sz="1300" b="1" dirty="0">
              <a:solidFill>
                <a:schemeClr val="tx1">
                  <a:lumMod val="95000"/>
                  <a:lumOff val="5000"/>
                </a:schemeClr>
              </a:solidFill>
            </a:endParaRPr>
          </a:p>
        </p:txBody>
      </p:sp>
      <p:pic>
        <p:nvPicPr>
          <p:cNvPr id="4" name="Объект 3" descr="Животные-Красноярского-края-Описание-названия-виды-и-фото-животных-Красноярского-края-20"/>
          <p:cNvPicPr>
            <a:picLocks noGrp="1"/>
          </p:cNvPicPr>
          <p:nvPr>
            <p:ph idx="1"/>
          </p:nvPr>
        </p:nvPicPr>
        <p:blipFill>
          <a:blip r:embed="rId2"/>
          <a:srcRect/>
          <a:stretch>
            <a:fillRect/>
          </a:stretch>
        </p:blipFill>
        <p:spPr bwMode="auto">
          <a:xfrm>
            <a:off x="1547664" y="3068960"/>
            <a:ext cx="5832648" cy="3384376"/>
          </a:xfrm>
          <a:prstGeom prst="rect">
            <a:avLst/>
          </a:prstGeom>
          <a:ln>
            <a:noFill/>
          </a:ln>
          <a:effectLst>
            <a:softEdge rad="112500"/>
          </a:effectLst>
        </p:spPr>
      </p:pic>
    </p:spTree>
    <p:extLst>
      <p:ext uri="{BB962C8B-B14F-4D97-AF65-F5344CB8AC3E}">
        <p14:creationId xmlns:p14="http://schemas.microsoft.com/office/powerpoint/2010/main" val="221783193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064896" cy="2448272"/>
          </a:xfrm>
        </p:spPr>
        <p:txBody>
          <a:bodyPr>
            <a:noAutofit/>
          </a:bodyPr>
          <a:lstStyle/>
          <a:p>
            <a:r>
              <a:rPr lang="ru-RU" sz="1600" b="1" i="1" dirty="0">
                <a:solidFill>
                  <a:srgbClr val="FF0000"/>
                </a:solidFill>
              </a:rPr>
              <a:t>Восточный болотный лунь</a:t>
            </a:r>
            <a:r>
              <a:rPr lang="ru-RU" sz="1400" b="1" dirty="0">
                <a:solidFill>
                  <a:schemeClr val="tx1"/>
                </a:solidFill>
              </a:rPr>
              <a:t/>
            </a:r>
            <a:br>
              <a:rPr lang="ru-RU" sz="1400" b="1" dirty="0">
                <a:solidFill>
                  <a:schemeClr val="tx1"/>
                </a:solidFill>
              </a:rPr>
            </a:br>
            <a:r>
              <a:rPr lang="ru-RU" sz="1600" b="1" dirty="0">
                <a:solidFill>
                  <a:schemeClr val="tx1"/>
                </a:solidFill>
              </a:rPr>
              <a:t>Некрупный пернатый хищник. Весом до 0,7 кг и размахом крыльев до 1,4 м. Лунь ловит мелких птиц, грызунов, пресмыкающихся. Высматривает добычу планируя низко над землей. Птица гнездится на юге Красноярского края.</a:t>
            </a:r>
            <a:br>
              <a:rPr lang="ru-RU" sz="1600" b="1" dirty="0">
                <a:solidFill>
                  <a:schemeClr val="tx1"/>
                </a:solidFill>
              </a:rPr>
            </a:br>
            <a:r>
              <a:rPr lang="ru-RU" sz="1600" b="1" dirty="0">
                <a:solidFill>
                  <a:schemeClr val="tx1"/>
                </a:solidFill>
              </a:rPr>
              <a:t> </a:t>
            </a:r>
            <a:br>
              <a:rPr lang="ru-RU" sz="1600" b="1" dirty="0">
                <a:solidFill>
                  <a:schemeClr val="tx1"/>
                </a:solidFill>
              </a:rPr>
            </a:br>
            <a:r>
              <a:rPr lang="ru-RU" sz="1600" b="1" dirty="0">
                <a:solidFill>
                  <a:schemeClr val="tx1"/>
                </a:solidFill>
              </a:rPr>
              <a:t>Гнезда строит в зарослях кустов поблизости от воды, в плавнях. Самка делает кладку из 5—7 яиц средней величины, высиживает их 35—45 дней. На зиму перелетает в южные районы Азии, Индию, Корею.</a:t>
            </a:r>
            <a:br>
              <a:rPr lang="ru-RU" sz="1600" b="1" dirty="0">
                <a:solidFill>
                  <a:schemeClr val="tx1"/>
                </a:solidFill>
              </a:rPr>
            </a:br>
            <a:endParaRPr lang="ru-RU" sz="1600" b="1" dirty="0">
              <a:solidFill>
                <a:schemeClr val="tx1"/>
              </a:solidFill>
            </a:endParaRPr>
          </a:p>
        </p:txBody>
      </p:sp>
      <p:pic>
        <p:nvPicPr>
          <p:cNvPr id="4" name="Объект 3" descr="Животные-Красноярского-края-Описание-названия-виды-и-фото-животных-Красноярского-края-21"/>
          <p:cNvPicPr>
            <a:picLocks noGrp="1"/>
          </p:cNvPicPr>
          <p:nvPr>
            <p:ph idx="1"/>
          </p:nvPr>
        </p:nvPicPr>
        <p:blipFill>
          <a:blip r:embed="rId2"/>
          <a:srcRect/>
          <a:stretch>
            <a:fillRect/>
          </a:stretch>
        </p:blipFill>
        <p:spPr bwMode="auto">
          <a:xfrm>
            <a:off x="1763688" y="3140968"/>
            <a:ext cx="5472890" cy="3240360"/>
          </a:xfrm>
          <a:prstGeom prst="rect">
            <a:avLst/>
          </a:prstGeom>
          <a:ln>
            <a:noFill/>
          </a:ln>
          <a:effectLst>
            <a:softEdge rad="112500"/>
          </a:effectLst>
        </p:spPr>
      </p:pic>
    </p:spTree>
    <p:extLst>
      <p:ext uri="{BB962C8B-B14F-4D97-AF65-F5344CB8AC3E}">
        <p14:creationId xmlns:p14="http://schemas.microsoft.com/office/powerpoint/2010/main" val="381725131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064896" cy="2808312"/>
          </a:xfrm>
        </p:spPr>
        <p:txBody>
          <a:bodyPr>
            <a:noAutofit/>
          </a:bodyPr>
          <a:lstStyle/>
          <a:p>
            <a:r>
              <a:rPr lang="ru-RU" sz="1800" b="1" i="1" dirty="0">
                <a:solidFill>
                  <a:srgbClr val="FF0000"/>
                </a:solidFill>
              </a:rPr>
              <a:t>Гаршнеп</a:t>
            </a:r>
            <a:r>
              <a:rPr lang="ru-RU" sz="1600" b="1" dirty="0">
                <a:solidFill>
                  <a:schemeClr val="tx1"/>
                </a:solidFill>
              </a:rPr>
              <a:t/>
            </a:r>
            <a:br>
              <a:rPr lang="ru-RU" sz="1600" b="1" dirty="0">
                <a:solidFill>
                  <a:schemeClr val="tx1"/>
                </a:solidFill>
              </a:rPr>
            </a:br>
            <a:r>
              <a:rPr lang="ru-RU" sz="1600" b="1" dirty="0">
                <a:solidFill>
                  <a:schemeClr val="tx1"/>
                </a:solidFill>
              </a:rPr>
              <a:t>Небольшая птица — обитатель красноярских болот. Входит в семейство </a:t>
            </a:r>
            <a:r>
              <a:rPr lang="ru-RU" sz="1600" b="1" dirty="0" err="1">
                <a:solidFill>
                  <a:schemeClr val="tx1"/>
                </a:solidFill>
              </a:rPr>
              <a:t>бекасовых</a:t>
            </a:r>
            <a:r>
              <a:rPr lang="ru-RU" sz="1600" b="1" dirty="0">
                <a:solidFill>
                  <a:schemeClr val="tx1"/>
                </a:solidFill>
              </a:rPr>
              <a:t>. Птица черно-коричневого цвета с желтыми продольными полосами. Летает невысоко и недолго, предпочитает передвижение по земле.</a:t>
            </a:r>
            <a:br>
              <a:rPr lang="ru-RU" sz="1600" b="1" dirty="0">
                <a:solidFill>
                  <a:schemeClr val="tx1"/>
                </a:solidFill>
              </a:rPr>
            </a:br>
            <a:r>
              <a:rPr lang="ru-RU" sz="1600" b="1" dirty="0">
                <a:solidFill>
                  <a:schemeClr val="tx1"/>
                </a:solidFill>
              </a:rPr>
              <a:t> </a:t>
            </a:r>
            <a:br>
              <a:rPr lang="ru-RU" sz="1600" b="1" dirty="0">
                <a:solidFill>
                  <a:schemeClr val="tx1"/>
                </a:solidFill>
              </a:rPr>
            </a:br>
            <a:r>
              <a:rPr lang="ru-RU" sz="1600" b="1" dirty="0">
                <a:solidFill>
                  <a:schemeClr val="tx1"/>
                </a:solidFill>
              </a:rPr>
              <a:t>Питается насекомыми, почками, зернами. Самцы в брачный период активно ухаживают за самками: совершают сложные полеты с характерными звуковыми призывами. В наземном гнезде самка высиживает, обычно, 4 птенцов. На зиму птица мигрирует в Индию, на юг Китая.</a:t>
            </a:r>
            <a:br>
              <a:rPr lang="ru-RU" sz="1600" b="1" dirty="0">
                <a:solidFill>
                  <a:schemeClr val="tx1"/>
                </a:solidFill>
              </a:rPr>
            </a:br>
            <a:endParaRPr lang="ru-RU" sz="1600" b="1" dirty="0">
              <a:solidFill>
                <a:schemeClr val="tx1"/>
              </a:solidFill>
            </a:endParaRPr>
          </a:p>
        </p:txBody>
      </p:sp>
      <p:pic>
        <p:nvPicPr>
          <p:cNvPr id="4" name="Объект 3" descr="Животные-Красноярского-края-Описание-названия-виды-и-фото-животных-Красноярского-края-22"/>
          <p:cNvPicPr>
            <a:picLocks noGrp="1"/>
          </p:cNvPicPr>
          <p:nvPr>
            <p:ph idx="1"/>
          </p:nvPr>
        </p:nvPicPr>
        <p:blipFill>
          <a:blip r:embed="rId2"/>
          <a:srcRect/>
          <a:stretch>
            <a:fillRect/>
          </a:stretch>
        </p:blipFill>
        <p:spPr bwMode="auto">
          <a:xfrm>
            <a:off x="1835696" y="3140968"/>
            <a:ext cx="5112568" cy="3168352"/>
          </a:xfrm>
          <a:prstGeom prst="rect">
            <a:avLst/>
          </a:prstGeom>
          <a:ln>
            <a:noFill/>
          </a:ln>
          <a:effectLst>
            <a:softEdge rad="112500"/>
          </a:effectLst>
        </p:spPr>
      </p:pic>
    </p:spTree>
    <p:extLst>
      <p:ext uri="{BB962C8B-B14F-4D97-AF65-F5344CB8AC3E}">
        <p14:creationId xmlns:p14="http://schemas.microsoft.com/office/powerpoint/2010/main" val="407151309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7848872" cy="1944216"/>
          </a:xfrm>
        </p:spPr>
        <p:txBody>
          <a:bodyPr>
            <a:noAutofit/>
          </a:bodyPr>
          <a:lstStyle/>
          <a:p>
            <a:r>
              <a:rPr lang="ru-RU" sz="1600" b="1" i="1" dirty="0" err="1">
                <a:solidFill>
                  <a:srgbClr val="FF0000"/>
                </a:solidFill>
              </a:rPr>
              <a:t>Краснозобая</a:t>
            </a:r>
            <a:r>
              <a:rPr lang="ru-RU" sz="1600" b="1" i="1" dirty="0">
                <a:solidFill>
                  <a:srgbClr val="FF0000"/>
                </a:solidFill>
              </a:rPr>
              <a:t> казарка</a:t>
            </a:r>
            <a:br>
              <a:rPr lang="ru-RU" sz="1600" b="1" i="1" dirty="0">
                <a:solidFill>
                  <a:srgbClr val="FF0000"/>
                </a:solidFill>
              </a:rPr>
            </a:br>
            <a:r>
              <a:rPr lang="ru-RU" sz="1400" b="1" dirty="0">
                <a:solidFill>
                  <a:schemeClr val="tx1"/>
                </a:solidFill>
              </a:rPr>
              <a:t>Птица эмблема Долгано-Ненецкого Таймырского района. Входит в семейство утиных. Фактически это мелкий гусь с массой тела не превышающей 1,8 кг и яркой, контрастной окраской. Таймыр — основное место гнездования казарки.</a:t>
            </a:r>
            <a:br>
              <a:rPr lang="ru-RU" sz="1400" b="1" dirty="0">
                <a:solidFill>
                  <a:schemeClr val="tx1"/>
                </a:solidFill>
              </a:rPr>
            </a:br>
            <a:r>
              <a:rPr lang="ru-RU" sz="1400" b="1" dirty="0">
                <a:solidFill>
                  <a:schemeClr val="tx1"/>
                </a:solidFill>
              </a:rPr>
              <a:t> </a:t>
            </a:r>
            <a:br>
              <a:rPr lang="ru-RU" sz="1400" b="1" dirty="0">
                <a:solidFill>
                  <a:schemeClr val="tx1"/>
                </a:solidFill>
              </a:rPr>
            </a:br>
            <a:r>
              <a:rPr lang="ru-RU" sz="1400" b="1" dirty="0">
                <a:solidFill>
                  <a:schemeClr val="tx1"/>
                </a:solidFill>
              </a:rPr>
              <a:t>Птицы селятся небольшими колониями, строят наземные гнезда, выкладывают их пухом, делают кладку из 5—7 яиц. Через, примерно, 25 дней появляются птенцы, которых родители сразу уводят от гнезда, через 3—4 недели птенцы встают на крыло. Осенью стаи казарок улетает на Балканы, на зимовку.</a:t>
            </a:r>
            <a:r>
              <a:rPr lang="ru-RU" sz="1200" b="1" dirty="0">
                <a:solidFill>
                  <a:schemeClr val="tx1"/>
                </a:solidFill>
              </a:rPr>
              <a:t/>
            </a:r>
            <a:br>
              <a:rPr lang="ru-RU" sz="1200" b="1" dirty="0">
                <a:solidFill>
                  <a:schemeClr val="tx1"/>
                </a:solidFill>
              </a:rPr>
            </a:br>
            <a:endParaRPr lang="ru-RU" sz="1200" b="1" dirty="0">
              <a:solidFill>
                <a:schemeClr val="tx1"/>
              </a:solidFill>
            </a:endParaRPr>
          </a:p>
        </p:txBody>
      </p:sp>
      <p:pic>
        <p:nvPicPr>
          <p:cNvPr id="4" name="Объект 3" descr="Животные-Красноярского-края-Описание-названия-виды-и-фото-животных-Красноярского-края-23"/>
          <p:cNvPicPr>
            <a:picLocks noGrp="1"/>
          </p:cNvPicPr>
          <p:nvPr>
            <p:ph idx="1"/>
          </p:nvPr>
        </p:nvPicPr>
        <p:blipFill>
          <a:blip r:embed="rId2"/>
          <a:srcRect/>
          <a:stretch>
            <a:fillRect/>
          </a:stretch>
        </p:blipFill>
        <p:spPr bwMode="auto">
          <a:xfrm>
            <a:off x="1691680" y="2780928"/>
            <a:ext cx="5539539" cy="3508375"/>
          </a:xfrm>
          <a:prstGeom prst="rect">
            <a:avLst/>
          </a:prstGeom>
          <a:ln>
            <a:noFill/>
          </a:ln>
          <a:effectLst>
            <a:softEdge rad="112500"/>
          </a:effectLst>
        </p:spPr>
      </p:pic>
    </p:spTree>
    <p:extLst>
      <p:ext uri="{BB962C8B-B14F-4D97-AF65-F5344CB8AC3E}">
        <p14:creationId xmlns:p14="http://schemas.microsoft.com/office/powerpoint/2010/main" val="29758986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TotalTime>
  <Words>14</Words>
  <Application>Microsoft Office PowerPoint</Application>
  <PresentationFormat>Экран (4:3)</PresentationFormat>
  <Paragraphs>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Остин</vt:lpstr>
      <vt:lpstr>Птицы Красноярского края  Впечатляющие животные Красноярского края это не только млекопитающие. Сотни видов птиц гнездятся во всех ландшафтных зонах края. Особенно много пернатых собирается на прибрежных материковых и островных скалах Ледовитого океана. </vt:lpstr>
      <vt:lpstr>Полярная сова Пернатый житель тундры. Крупная, размером с филина, сова. Самка весит около 3 кг, самцы на 0,5 кг легче. Голова у птицы круглая, глаза небольшие, суженные с желтой радужной оболочкой. Основу рациона составляют лемминги.  Численность птиц значительно колеблется год от года синхронно с численностью леммингов. Кроме мышевидных, сова охотится на любых некрупных животных и птиц, может добыть рыбу, не отказывается от падали. </vt:lpstr>
      <vt:lpstr>Белая чайка Птица скромного размера, весом не более 0,5 кг, с белым опереньем. Кочует по всему арктическому региону. Колонии гнездящихся птиц замечены на прибрежных скалах архипелага Северная Земля. Самая большая колония в 700 гнезд обнаружена на острове Домашнем. На численность птиц, которая угрожающе мала, влияет потепление, отступление льдов. </vt:lpstr>
      <vt:lpstr>Глухарь Крупная, своеобразная птица семейства фазановых. Масса самца может превышать 6 кг. Курочки легче — не более 2кг. Птица гнездящаяся, совершает небольшие пищевые кочевки. Населяет всю таежную зону края. В смешанных и хвойных лесах тяготеет к низинам поросшим мхом. Питается ягодами, побегами, почками, насекомыми.  Самцы весной собираются на токовищах. Начинают сложный обряд, состоящий из повторяющихся звуков и движений. Обычно глухарь очень осторожен, но вовремя токования забывает об опасности, перестает слышать звуки. Это обстоятельство дало имя птице. Гнезда — углубления в земле в неприметном месте. В кладке от 6 до 12 яиц, самка высиживает их 25—27 дней. Относительно большие выводки, скрытная жизнь в чащах леса сохраняют численность вида несмотря на хищников и охотников. </vt:lpstr>
      <vt:lpstr>Восточный болотный лунь Некрупный пернатый хищник. Весом до 0,7 кг и размахом крыльев до 1,4 м. Лунь ловит мелких птиц, грызунов, пресмыкающихся. Высматривает добычу планируя низко над землей. Птица гнездится на юге Красноярского края.   Гнезда строит в зарослях кустов поблизости от воды, в плавнях. Самка делает кладку из 5—7 яиц средней величины, высиживает их 35—45 дней. На зиму перелетает в южные районы Азии, Индию, Корею. </vt:lpstr>
      <vt:lpstr>Гаршнеп Небольшая птица — обитатель красноярских болот. Входит в семейство бекасовых. Птица черно-коричневого цвета с желтыми продольными полосами. Летает невысоко и недолго, предпочитает передвижение по земле.   Питается насекомыми, почками, зернами. Самцы в брачный период активно ухаживают за самками: совершают сложные полеты с характерными звуковыми призывами. В наземном гнезде самка высиживает, обычно, 4 птенцов. На зиму птица мигрирует в Индию, на юг Китая. </vt:lpstr>
      <vt:lpstr>Краснозобая казарка Птица эмблема Долгано-Ненецкого Таймырского района. Входит в семейство утиных. Фактически это мелкий гусь с массой тела не превышающей 1,8 кг и яркой, контрастной окраской. Таймыр — основное место гнездования казарки.   Птицы селятся небольшими колониями, строят наземные гнезда, выкладывают их пухом, делают кладку из 5—7 яиц. Через, примерно, 25 дней появляются птенцы, которых родители сразу уводят от гнезда, через 3—4 недели птенцы встают на крыло. Осенью стаи казарок улетает на Балканы, на зимовку.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Птицы Красноярского края  Впечатляющие животные Красноярского края это не только млекопитающие. Сотни видов птиц гнездятся во всех ландшафтных зонах края. Особенно много пернатых собирается на прибрежных материковых и островных скалах Ледовитого океана. </dc:title>
  <dc:creator>ДНС</dc:creator>
  <cp:lastModifiedBy>ДНС</cp:lastModifiedBy>
  <cp:revision>3</cp:revision>
  <dcterms:created xsi:type="dcterms:W3CDTF">2022-07-15T13:17:52Z</dcterms:created>
  <dcterms:modified xsi:type="dcterms:W3CDTF">2022-07-15T13:39:41Z</dcterms:modified>
</cp:coreProperties>
</file>