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6" d="100"/>
          <a:sy n="106" d="100"/>
        </p:scale>
        <p:origin x="221" y="1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0B430-E3F2-48F3-987C-F435651ABFED}" type="datetimeFigureOut">
              <a:rPr lang="ru-RU" smtClean="0"/>
              <a:t>15.07.2022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DDEC7-96AA-4FFA-8D5C-DD26246E2F25}" type="slidenum">
              <a:rPr lang="ru-RU" smtClean="0"/>
              <a:t>‹#›</a:t>
            </a:fld>
            <a:endParaRPr lang="ru-RU"/>
          </a:p>
        </p:txBody>
      </p:sp>
    </p:spTree>
    <p:extLst>
      <p:ext uri="{BB962C8B-B14F-4D97-AF65-F5344CB8AC3E}">
        <p14:creationId xmlns:p14="http://schemas.microsoft.com/office/powerpoint/2010/main" val="321495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6DDEC7-96AA-4FFA-8D5C-DD26246E2F25}" type="slidenum">
              <a:rPr lang="ru-RU" smtClean="0"/>
              <a:t>29</a:t>
            </a:fld>
            <a:endParaRPr lang="ru-RU"/>
          </a:p>
        </p:txBody>
      </p:sp>
    </p:spTree>
    <p:extLst>
      <p:ext uri="{BB962C8B-B14F-4D97-AF65-F5344CB8AC3E}">
        <p14:creationId xmlns:p14="http://schemas.microsoft.com/office/powerpoint/2010/main" val="3237922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6009776-6457-45CF-8EFF-E77B89F2B871}" type="datetimeFigureOut">
              <a:rPr lang="ru-RU" smtClean="0"/>
              <a:t>15.07.2022</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D29C4D3-EA7B-4EAC-9331-03165F3E0FA7}"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256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198455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101822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691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316276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6009776-6457-45CF-8EFF-E77B89F2B871}" type="datetimeFigureOut">
              <a:rPr lang="ru-RU" smtClean="0"/>
              <a:t>15.07.2022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343978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6009776-6457-45CF-8EFF-E77B89F2B871}" type="datetimeFigureOut">
              <a:rPr lang="ru-RU" smtClean="0"/>
              <a:t>15.07.2022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249120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09776-6457-45CF-8EFF-E77B89F2B871}"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60191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09776-6457-45CF-8EFF-E77B89F2B871}"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242664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09776-6457-45CF-8EFF-E77B89F2B871}"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78273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009776-6457-45CF-8EFF-E77B89F2B871}"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157424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361597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6009776-6457-45CF-8EFF-E77B89F2B871}" type="datetimeFigureOut">
              <a:rPr lang="ru-RU" smtClean="0"/>
              <a:t>15.07.2022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378254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6009776-6457-45CF-8EFF-E77B89F2B871}" type="datetimeFigureOut">
              <a:rPr lang="ru-RU" smtClean="0"/>
              <a:t>15.07.2022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112196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09776-6457-45CF-8EFF-E77B89F2B871}" type="datetimeFigureOut">
              <a:rPr lang="ru-RU" smtClean="0"/>
              <a:t>15.07.2022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59151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418229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9776-6457-45CF-8EFF-E77B89F2B871}"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9C4D3-EA7B-4EAC-9331-03165F3E0FA7}" type="slidenum">
              <a:rPr lang="ru-RU" smtClean="0"/>
              <a:t>‹#›</a:t>
            </a:fld>
            <a:endParaRPr lang="ru-RU"/>
          </a:p>
        </p:txBody>
      </p:sp>
    </p:spTree>
    <p:extLst>
      <p:ext uri="{BB962C8B-B14F-4D97-AF65-F5344CB8AC3E}">
        <p14:creationId xmlns:p14="http://schemas.microsoft.com/office/powerpoint/2010/main" val="412478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6009776-6457-45CF-8EFF-E77B89F2B871}" type="datetimeFigureOut">
              <a:rPr lang="ru-RU" smtClean="0"/>
              <a:t>15.07.2022</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D29C4D3-EA7B-4EAC-9331-03165F3E0FA7}" type="slidenum">
              <a:rPr lang="ru-RU" smtClean="0"/>
              <a:t>‹#›</a:t>
            </a:fld>
            <a:endParaRPr lang="ru-RU"/>
          </a:p>
        </p:txBody>
      </p:sp>
    </p:spTree>
    <p:extLst>
      <p:ext uri="{BB962C8B-B14F-4D97-AF65-F5344CB8AC3E}">
        <p14:creationId xmlns:p14="http://schemas.microsoft.com/office/powerpoint/2010/main" val="25320493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Красноярский край</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854212" y="1678676"/>
            <a:ext cx="2963448" cy="3696600"/>
          </a:xfrm>
          <a:prstGeom prst="rect">
            <a:avLst/>
          </a:prstGeom>
        </p:spPr>
      </p:pic>
      <p:pic>
        <p:nvPicPr>
          <p:cNvPr id="9" name="Объект 8"/>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620217" y="2448386"/>
            <a:ext cx="3834716" cy="2542252"/>
          </a:xfrm>
          <a:prstGeom prst="rect">
            <a:avLst/>
          </a:prstGeom>
        </p:spPr>
      </p:pic>
    </p:spTree>
    <p:extLst>
      <p:ext uri="{BB962C8B-B14F-4D97-AF65-F5344CB8AC3E}">
        <p14:creationId xmlns:p14="http://schemas.microsoft.com/office/powerpoint/2010/main" val="627615459"/>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163775"/>
            <a:ext cx="4126860" cy="723330"/>
          </a:xfrm>
        </p:spPr>
        <p:txBody>
          <a:bodyPr>
            <a:normAutofit/>
          </a:bodyPr>
          <a:lstStyle/>
          <a:p>
            <a:r>
              <a:rPr lang="ru-RU" sz="2800" dirty="0" err="1">
                <a:latin typeface="Times New Roman" panose="02020603050405020304" pitchFamily="18" charset="0"/>
                <a:cs typeface="Times New Roman" panose="02020603050405020304" pitchFamily="18" charset="0"/>
              </a:rPr>
              <a:t>Лесосибирск</a:t>
            </a:r>
            <a:endParaRPr lang="ru-RU" sz="2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996754" y="1036072"/>
            <a:ext cx="2796117" cy="4122781"/>
          </a:xfrm>
          <a:prstGeom prst="rect">
            <a:avLst/>
          </a:prstGeom>
        </p:spPr>
      </p:pic>
      <p:sp>
        <p:nvSpPr>
          <p:cNvPr id="4" name="Текст 3"/>
          <p:cNvSpPr>
            <a:spLocks noGrp="1"/>
          </p:cNvSpPr>
          <p:nvPr>
            <p:ph type="body" sz="half" idx="2"/>
          </p:nvPr>
        </p:nvSpPr>
        <p:spPr>
          <a:xfrm>
            <a:off x="693642" y="1528548"/>
            <a:ext cx="4126861" cy="3957852"/>
          </a:xfrm>
        </p:spPr>
        <p:txBody>
          <a:bodyPr>
            <a:noAutofit/>
          </a:bodyPr>
          <a:lstStyle/>
          <a:p>
            <a:pPr algn="l"/>
            <a:r>
              <a:rPr lang="ru-RU" sz="1400" dirty="0">
                <a:latin typeface="Times New Roman" panose="02020603050405020304" pitchFamily="18" charset="0"/>
                <a:cs typeface="Times New Roman" panose="02020603050405020304" pitchFamily="18" charset="0"/>
              </a:rPr>
              <a:t>Расположен на берегу реки Енисей , в 30 км от устья Ангары.</a:t>
            </a:r>
          </a:p>
          <a:p>
            <a:pPr algn="l"/>
            <a:r>
              <a:rPr lang="ru-RU" sz="1400" dirty="0">
                <a:latin typeface="Times New Roman" panose="02020603050405020304" pitchFamily="18" charset="0"/>
                <a:cs typeface="Times New Roman" panose="02020603050405020304" pitchFamily="18" charset="0"/>
              </a:rPr>
              <a:t>История города </a:t>
            </a:r>
            <a:r>
              <a:rPr lang="ru-RU" sz="1400" dirty="0" err="1">
                <a:latin typeface="Times New Roman" panose="02020603050405020304" pitchFamily="18" charset="0"/>
                <a:cs typeface="Times New Roman" panose="02020603050405020304" pitchFamily="18" charset="0"/>
              </a:rPr>
              <a:t>Лесосибирска</a:t>
            </a:r>
            <a:r>
              <a:rPr lang="ru-RU" sz="1400" dirty="0">
                <a:latin typeface="Times New Roman" panose="02020603050405020304" pitchFamily="18" charset="0"/>
                <a:cs typeface="Times New Roman" panose="02020603050405020304" pitchFamily="18" charset="0"/>
              </a:rPr>
              <a:t> начинается с1640 года. Первопоселенцы обосновались и поселились на реке </a:t>
            </a:r>
            <a:r>
              <a:rPr lang="ru-RU" sz="1400" dirty="0" err="1">
                <a:latin typeface="Times New Roman" panose="02020603050405020304" pitchFamily="18" charset="0"/>
                <a:cs typeface="Times New Roman" panose="02020603050405020304" pitchFamily="18" charset="0"/>
              </a:rPr>
              <a:t>Маклаковка</a:t>
            </a:r>
            <a:r>
              <a:rPr lang="ru-RU" sz="1400" dirty="0">
                <a:latin typeface="Times New Roman" panose="02020603050405020304" pitchFamily="18" charset="0"/>
                <a:cs typeface="Times New Roman" panose="02020603050405020304" pitchFamily="18" charset="0"/>
              </a:rPr>
              <a:t>. Поселение получает название </a:t>
            </a:r>
            <a:r>
              <a:rPr lang="ru-RU" sz="1400" dirty="0" err="1">
                <a:latin typeface="Times New Roman" panose="02020603050405020304" pitchFamily="18" charset="0"/>
                <a:cs typeface="Times New Roman" panose="02020603050405020304" pitchFamily="18" charset="0"/>
              </a:rPr>
              <a:t>Маклаково</a:t>
            </a:r>
            <a:r>
              <a:rPr lang="ru-RU" sz="1400" dirty="0">
                <a:latin typeface="Times New Roman" panose="02020603050405020304" pitchFamily="18" charset="0"/>
                <a:cs typeface="Times New Roman" panose="02020603050405020304" pitchFamily="18" charset="0"/>
              </a:rPr>
              <a:t>. В 1953 году село </a:t>
            </a:r>
            <a:r>
              <a:rPr lang="ru-RU" sz="1400" dirty="0" err="1">
                <a:latin typeface="Times New Roman" panose="02020603050405020304" pitchFamily="18" charset="0"/>
                <a:cs typeface="Times New Roman" panose="02020603050405020304" pitchFamily="18" charset="0"/>
              </a:rPr>
              <a:t>Маклаково</a:t>
            </a:r>
            <a:r>
              <a:rPr lang="ru-RU" sz="1400" dirty="0">
                <a:latin typeface="Times New Roman" panose="02020603050405020304" pitchFamily="18" charset="0"/>
                <a:cs typeface="Times New Roman" panose="02020603050405020304" pitchFamily="18" charset="0"/>
              </a:rPr>
              <a:t> получило статус рабочего поселка. В 1960-е года были открыты </a:t>
            </a:r>
            <a:r>
              <a:rPr lang="ru-RU" sz="1400" dirty="0" err="1">
                <a:latin typeface="Times New Roman" panose="02020603050405020304" pitchFamily="18" charset="0"/>
                <a:cs typeface="Times New Roman" panose="02020603050405020304" pitchFamily="18" charset="0"/>
              </a:rPr>
              <a:t>Новоенисейский</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Новомаклаковский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лесодеревообрабатывающие</a:t>
            </a:r>
            <a:r>
              <a:rPr lang="ru-RU" sz="1400" dirty="0">
                <a:latin typeface="Times New Roman" panose="02020603050405020304" pitchFamily="18" charset="0"/>
                <a:cs typeface="Times New Roman" panose="02020603050405020304" pitchFamily="18" charset="0"/>
              </a:rPr>
              <a:t> комбинаты.</a:t>
            </a:r>
          </a:p>
          <a:p>
            <a:pPr algn="l"/>
            <a:endParaRPr lang="ru-RU" sz="1400"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7668" y="3061647"/>
            <a:ext cx="3029975" cy="2097206"/>
          </a:xfrm>
          <a:prstGeom prst="rect">
            <a:avLst/>
          </a:prstGeom>
        </p:spPr>
      </p:pic>
    </p:spTree>
    <p:extLst>
      <p:ext uri="{BB962C8B-B14F-4D97-AF65-F5344CB8AC3E}">
        <p14:creationId xmlns:p14="http://schemas.microsoft.com/office/powerpoint/2010/main" val="3652184496"/>
      </p:ext>
    </p:extLst>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27546"/>
            <a:ext cx="4126860" cy="532263"/>
          </a:xfrm>
        </p:spPr>
        <p:txBody>
          <a:bodyPr>
            <a:normAutofit/>
          </a:bodyPr>
          <a:lstStyle/>
          <a:p>
            <a:r>
              <a:rPr lang="ru-RU" sz="2800" dirty="0" err="1">
                <a:latin typeface="Times New Roman" panose="02020603050405020304" pitchFamily="18" charset="0"/>
                <a:cs typeface="Times New Roman" panose="02020603050405020304" pitchFamily="18" charset="0"/>
              </a:rPr>
              <a:t>Богучаны</a:t>
            </a:r>
            <a:endParaRPr lang="ru-RU" sz="2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42239" y="1101124"/>
            <a:ext cx="2731245" cy="3804234"/>
          </a:xfrm>
          <a:prstGeom prst="rect">
            <a:avLst/>
          </a:prstGeom>
        </p:spPr>
      </p:pic>
      <p:sp>
        <p:nvSpPr>
          <p:cNvPr id="4" name="Текст 3"/>
          <p:cNvSpPr>
            <a:spLocks noGrp="1"/>
          </p:cNvSpPr>
          <p:nvPr>
            <p:ph type="body" sz="half" idx="2"/>
          </p:nvPr>
        </p:nvSpPr>
        <p:spPr>
          <a:xfrm>
            <a:off x="693642" y="1487606"/>
            <a:ext cx="4126861" cy="3886979"/>
          </a:xfrm>
        </p:spPr>
        <p:txBody>
          <a:bodyPr>
            <a:normAutofit/>
          </a:bodyPr>
          <a:lstStyle/>
          <a:p>
            <a:pPr algn="l"/>
            <a:r>
              <a:rPr lang="ru-RU" sz="1400" dirty="0" err="1">
                <a:latin typeface="Times New Roman" panose="02020603050405020304" pitchFamily="18" charset="0"/>
                <a:cs typeface="Times New Roman" panose="02020603050405020304" pitchFamily="18" charset="0"/>
              </a:rPr>
              <a:t>Богучаны</a:t>
            </a:r>
            <a:r>
              <a:rPr lang="ru-RU" sz="1400" dirty="0">
                <a:latin typeface="Times New Roman" panose="02020603050405020304" pitchFamily="18" charset="0"/>
                <a:cs typeface="Times New Roman" panose="02020603050405020304" pitchFamily="18" charset="0"/>
              </a:rPr>
              <a:t> – старинное сибирское село. Годом основания села считается 1642 год. Расположено на левом берегу Ангары, обе стороны которой покрыты таежным лесом.</a:t>
            </a:r>
          </a:p>
          <a:p>
            <a:pPr algn="l"/>
            <a:r>
              <a:rPr lang="ru-RU" sz="1400" dirty="0" err="1">
                <a:latin typeface="Times New Roman" panose="02020603050405020304" pitchFamily="18" charset="0"/>
                <a:cs typeface="Times New Roman" panose="02020603050405020304" pitchFamily="18" charset="0"/>
              </a:rPr>
              <a:t>Богучанский</a:t>
            </a:r>
            <a:r>
              <a:rPr lang="ru-RU" sz="1400" dirty="0">
                <a:latin typeface="Times New Roman" panose="02020603050405020304" pitchFamily="18" charset="0"/>
                <a:cs typeface="Times New Roman" panose="02020603050405020304" pitchFamily="18" charset="0"/>
              </a:rPr>
              <a:t> район богат большими запасами полезных ископаемых. В районе ведется строительство железной дороги, </a:t>
            </a:r>
            <a:r>
              <a:rPr lang="ru-RU" sz="1400" dirty="0" err="1">
                <a:latin typeface="Times New Roman" panose="02020603050405020304" pitchFamily="18" charset="0"/>
                <a:cs typeface="Times New Roman" panose="02020603050405020304" pitchFamily="18" charset="0"/>
              </a:rPr>
              <a:t>еллюлозно</a:t>
            </a:r>
            <a:r>
              <a:rPr lang="ru-RU" sz="1400" dirty="0">
                <a:latin typeface="Times New Roman" panose="02020603050405020304" pitchFamily="18" charset="0"/>
                <a:cs typeface="Times New Roman" panose="02020603050405020304" pitchFamily="18" charset="0"/>
              </a:rPr>
              <a:t>-бумажного комбината и </a:t>
            </a:r>
            <a:r>
              <a:rPr lang="ru-RU" sz="1400" dirty="0" err="1">
                <a:latin typeface="Times New Roman" panose="02020603050405020304" pitchFamily="18" charset="0"/>
                <a:cs typeface="Times New Roman" panose="02020603050405020304" pitchFamily="18" charset="0"/>
              </a:rPr>
              <a:t>Богучанского</a:t>
            </a:r>
            <a:r>
              <a:rPr lang="ru-RU" sz="1400" dirty="0">
                <a:latin typeface="Times New Roman" panose="02020603050405020304" pitchFamily="18" charset="0"/>
                <a:cs typeface="Times New Roman" panose="02020603050405020304" pitchFamily="18" charset="0"/>
              </a:rPr>
              <a:t> алюминиевого завода.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4402" y="3024296"/>
            <a:ext cx="2889754" cy="1881062"/>
          </a:xfrm>
          <a:prstGeom prst="rect">
            <a:avLst/>
          </a:prstGeom>
        </p:spPr>
      </p:pic>
    </p:spTree>
    <p:extLst>
      <p:ext uri="{BB962C8B-B14F-4D97-AF65-F5344CB8AC3E}">
        <p14:creationId xmlns:p14="http://schemas.microsoft.com/office/powerpoint/2010/main" val="178617691"/>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68490"/>
            <a:ext cx="4126860" cy="627797"/>
          </a:xfrm>
        </p:spPr>
        <p:txBody>
          <a:bodyPr>
            <a:normAutofit/>
          </a:bodyPr>
          <a:lstStyle/>
          <a:p>
            <a:r>
              <a:rPr lang="ru-RU" sz="2800" dirty="0" err="1">
                <a:latin typeface="Times New Roman" panose="02020603050405020304" pitchFamily="18" charset="0"/>
                <a:cs typeface="Times New Roman" panose="02020603050405020304" pitchFamily="18" charset="0"/>
              </a:rPr>
              <a:t>Кодинск</a:t>
            </a:r>
            <a:endParaRPr lang="ru-RU" sz="2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046983" y="1337480"/>
            <a:ext cx="2621507" cy="3780429"/>
          </a:xfrm>
          <a:prstGeom prst="rect">
            <a:avLst/>
          </a:prstGeom>
        </p:spPr>
      </p:pic>
      <p:sp>
        <p:nvSpPr>
          <p:cNvPr id="4" name="Текст 3"/>
          <p:cNvSpPr>
            <a:spLocks noGrp="1"/>
          </p:cNvSpPr>
          <p:nvPr>
            <p:ph type="body" sz="half" idx="2"/>
          </p:nvPr>
        </p:nvSpPr>
        <p:spPr>
          <a:xfrm>
            <a:off x="693642" y="1337481"/>
            <a:ext cx="4126861" cy="3025477"/>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Расположен в 11 км от </a:t>
            </a:r>
            <a:r>
              <a:rPr lang="ru-RU" sz="5600" dirty="0" err="1">
                <a:latin typeface="Times New Roman" panose="02020603050405020304" pitchFamily="18" charset="0"/>
                <a:cs typeface="Times New Roman" panose="02020603050405020304" pitchFamily="18" charset="0"/>
              </a:rPr>
              <a:t>Богучанской</a:t>
            </a:r>
            <a:r>
              <a:rPr lang="ru-RU" sz="5600" dirty="0">
                <a:latin typeface="Times New Roman" panose="02020603050405020304" pitchFamily="18" charset="0"/>
                <a:cs typeface="Times New Roman" panose="02020603050405020304" pitchFamily="18" charset="0"/>
              </a:rPr>
              <a:t> ГЭС, стоящей на реке Ангаре. </a:t>
            </a:r>
          </a:p>
          <a:p>
            <a:pPr algn="l"/>
            <a:r>
              <a:rPr lang="ru-RU" sz="5600" dirty="0">
                <a:latin typeface="Times New Roman" panose="02020603050405020304" pitchFamily="18" charset="0"/>
                <a:cs typeface="Times New Roman" panose="02020603050405020304" pitchFamily="18" charset="0"/>
              </a:rPr>
              <a:t>В 1930 году на месте современного города была основана деревня </a:t>
            </a:r>
            <a:r>
              <a:rPr lang="ru-RU" sz="5600" dirty="0" err="1">
                <a:latin typeface="Times New Roman" panose="02020603050405020304" pitchFamily="18" charset="0"/>
                <a:cs typeface="Times New Roman" panose="02020603050405020304" pitchFamily="18" charset="0"/>
              </a:rPr>
              <a:t>Кодинская</a:t>
            </a:r>
            <a:r>
              <a:rPr lang="ru-RU" sz="5600" dirty="0">
                <a:latin typeface="Times New Roman" panose="02020603050405020304" pitchFamily="18" charset="0"/>
                <a:cs typeface="Times New Roman" panose="02020603050405020304" pitchFamily="18" charset="0"/>
              </a:rPr>
              <a:t> Заимка. В 1978 году деревня </a:t>
            </a:r>
            <a:r>
              <a:rPr lang="ru-RU" sz="5600" dirty="0" err="1">
                <a:latin typeface="Times New Roman" panose="02020603050405020304" pitchFamily="18" charset="0"/>
                <a:cs typeface="Times New Roman" panose="02020603050405020304" pitchFamily="18" charset="0"/>
              </a:rPr>
              <a:t>Кодинская</a:t>
            </a:r>
            <a:r>
              <a:rPr lang="ru-RU" sz="5600" dirty="0">
                <a:latin typeface="Times New Roman" panose="02020603050405020304" pitchFamily="18" charset="0"/>
                <a:cs typeface="Times New Roman" panose="02020603050405020304" pitchFamily="18" charset="0"/>
              </a:rPr>
              <a:t> Заимка отнесена к категории рабочих поселков в связи с работами по строительству </a:t>
            </a:r>
            <a:r>
              <a:rPr lang="ru-RU" sz="5600" dirty="0" err="1">
                <a:latin typeface="Times New Roman" panose="02020603050405020304" pitchFamily="18" charset="0"/>
                <a:cs typeface="Times New Roman" panose="02020603050405020304" pitchFamily="18" charset="0"/>
              </a:rPr>
              <a:t>Богучанской</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гидроэлектростании</a:t>
            </a:r>
            <a:r>
              <a:rPr lang="ru-RU" sz="5600" dirty="0">
                <a:latin typeface="Times New Roman" panose="02020603050405020304" pitchFamily="18" charset="0"/>
                <a:cs typeface="Times New Roman" panose="02020603050405020304" pitchFamily="18" charset="0"/>
              </a:rPr>
              <a:t> и переименована в </a:t>
            </a:r>
            <a:r>
              <a:rPr lang="ru-RU" sz="5600" dirty="0" err="1">
                <a:latin typeface="Times New Roman" panose="02020603050405020304" pitchFamily="18" charset="0"/>
                <a:cs typeface="Times New Roman" panose="02020603050405020304" pitchFamily="18" charset="0"/>
              </a:rPr>
              <a:t>Кодинский</a:t>
            </a:r>
            <a:r>
              <a:rPr lang="ru-RU" sz="5600" dirty="0">
                <a:latin typeface="Times New Roman" panose="02020603050405020304" pitchFamily="18" charset="0"/>
                <a:cs typeface="Times New Roman" panose="02020603050405020304" pitchFamily="18" charset="0"/>
              </a:rPr>
              <a:t>. В 1989 году поселок </a:t>
            </a:r>
            <a:r>
              <a:rPr lang="ru-RU" sz="5600" dirty="0" err="1">
                <a:latin typeface="Times New Roman" panose="02020603050405020304" pitchFamily="18" charset="0"/>
                <a:cs typeface="Times New Roman" panose="02020603050405020304" pitchFamily="18" charset="0"/>
              </a:rPr>
              <a:t>Кодинский</a:t>
            </a:r>
            <a:r>
              <a:rPr lang="ru-RU" sz="5600" dirty="0">
                <a:latin typeface="Times New Roman" panose="02020603050405020304" pitchFamily="18" charset="0"/>
                <a:cs typeface="Times New Roman" panose="02020603050405020304" pitchFamily="18" charset="0"/>
              </a:rPr>
              <a:t> преобразован в город </a:t>
            </a:r>
            <a:r>
              <a:rPr lang="ru-RU" sz="5600" dirty="0" err="1">
                <a:latin typeface="Times New Roman" panose="02020603050405020304" pitchFamily="18" charset="0"/>
                <a:cs typeface="Times New Roman" panose="02020603050405020304" pitchFamily="18" charset="0"/>
              </a:rPr>
              <a:t>Кодинск</a:t>
            </a:r>
            <a:r>
              <a:rPr lang="ru-RU" sz="5600" dirty="0">
                <a:latin typeface="Times New Roman" panose="02020603050405020304" pitchFamily="18" charset="0"/>
                <a:cs typeface="Times New Roman" panose="02020603050405020304" pitchFamily="18" charset="0"/>
              </a:rPr>
              <a:t>.</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5490" y="3227694"/>
            <a:ext cx="2999492" cy="1664352"/>
          </a:xfrm>
          <a:prstGeom prst="rect">
            <a:avLst/>
          </a:prstGeom>
        </p:spPr>
      </p:pic>
    </p:spTree>
    <p:extLst>
      <p:ext uri="{BB962C8B-B14F-4D97-AF65-F5344CB8AC3E}">
        <p14:creationId xmlns:p14="http://schemas.microsoft.com/office/powerpoint/2010/main" val="2177755239"/>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87255"/>
            <a:ext cx="4126860" cy="597090"/>
          </a:xfrm>
        </p:spPr>
        <p:txBody>
          <a:bodyPr>
            <a:normAutofit/>
          </a:bodyPr>
          <a:lstStyle/>
          <a:p>
            <a:r>
              <a:rPr lang="ru-RU" sz="2800" dirty="0">
                <a:latin typeface="Times New Roman" panose="02020603050405020304" pitchFamily="18" charset="0"/>
                <a:cs typeface="Times New Roman" panose="02020603050405020304" pitchFamily="18" charset="0"/>
              </a:rPr>
              <a:t>Ачинск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042340" y="1158348"/>
            <a:ext cx="2658086" cy="3962743"/>
          </a:xfrm>
          <a:prstGeom prst="rect">
            <a:avLst/>
          </a:prstGeom>
        </p:spPr>
      </p:pic>
      <p:sp>
        <p:nvSpPr>
          <p:cNvPr id="4" name="Текст 3"/>
          <p:cNvSpPr>
            <a:spLocks noGrp="1"/>
          </p:cNvSpPr>
          <p:nvPr>
            <p:ph type="body" sz="half" idx="2"/>
          </p:nvPr>
        </p:nvSpPr>
        <p:spPr>
          <a:xfrm>
            <a:off x="693642" y="1310186"/>
            <a:ext cx="4126861" cy="4064400"/>
          </a:xfrm>
        </p:spPr>
        <p:txBody>
          <a:bodyPr>
            <a:normAutofit/>
          </a:bodyPr>
          <a:lstStyle/>
          <a:p>
            <a:pPr algn="l"/>
            <a:r>
              <a:rPr lang="ru-RU" sz="1400" dirty="0">
                <a:latin typeface="Times New Roman" panose="02020603050405020304" pitchFamily="18" charset="0"/>
                <a:cs typeface="Times New Roman" panose="02020603050405020304" pitchFamily="18" charset="0"/>
              </a:rPr>
              <a:t>В 1683 году на месте при впадении в реку Чулым реки </a:t>
            </a:r>
            <a:r>
              <a:rPr lang="ru-RU" sz="1400" dirty="0" err="1">
                <a:latin typeface="Times New Roman" panose="02020603050405020304" pitchFamily="18" charset="0"/>
                <a:cs typeface="Times New Roman" panose="02020603050405020304" pitchFamily="18" charset="0"/>
              </a:rPr>
              <a:t>Аченки</a:t>
            </a:r>
            <a:r>
              <a:rPr lang="ru-RU" sz="1400" dirty="0">
                <a:latin typeface="Times New Roman" panose="02020603050405020304" pitchFamily="18" charset="0"/>
                <a:cs typeface="Times New Roman" panose="02020603050405020304" pitchFamily="18" charset="0"/>
              </a:rPr>
              <a:t>, на месте современного города, был построен острог. В 1782 году Ачинск получает статус уездного города Томской области, а в 1822 году населенный пункт стал городом Енисейской губернии. В 1990 году Ачинск был внесен в список городов России, которые имеют историческую и культурную ценность всероссийского значения.</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3589" y="2960393"/>
            <a:ext cx="3054361" cy="1810669"/>
          </a:xfrm>
          <a:prstGeom prst="rect">
            <a:avLst/>
          </a:prstGeom>
        </p:spPr>
      </p:pic>
    </p:spTree>
    <p:extLst>
      <p:ext uri="{BB962C8B-B14F-4D97-AF65-F5344CB8AC3E}">
        <p14:creationId xmlns:p14="http://schemas.microsoft.com/office/powerpoint/2010/main" val="131507228"/>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00251"/>
            <a:ext cx="4126860" cy="600501"/>
          </a:xfrm>
        </p:spPr>
        <p:txBody>
          <a:bodyPr>
            <a:normAutofit/>
          </a:bodyPr>
          <a:lstStyle/>
          <a:p>
            <a:r>
              <a:rPr lang="ru-RU" sz="2800" dirty="0">
                <a:latin typeface="Times New Roman" panose="02020603050405020304" pitchFamily="18" charset="0"/>
                <a:cs typeface="Times New Roman" panose="02020603050405020304" pitchFamily="18" charset="0"/>
              </a:rPr>
              <a:t>Боготол</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927063" y="1173708"/>
            <a:ext cx="2670279" cy="3944202"/>
          </a:xfrm>
          <a:prstGeom prst="rect">
            <a:avLst/>
          </a:prstGeom>
        </p:spPr>
      </p:pic>
      <p:sp>
        <p:nvSpPr>
          <p:cNvPr id="4" name="Текст 3"/>
          <p:cNvSpPr>
            <a:spLocks noGrp="1"/>
          </p:cNvSpPr>
          <p:nvPr>
            <p:ph type="body" sz="half" idx="2"/>
          </p:nvPr>
        </p:nvSpPr>
        <p:spPr>
          <a:xfrm>
            <a:off x="693642" y="1173708"/>
            <a:ext cx="4126861" cy="4200878"/>
          </a:xfrm>
        </p:spPr>
        <p:txBody>
          <a:bodyPr>
            <a:normAutofit/>
          </a:bodyPr>
          <a:lstStyle/>
          <a:p>
            <a:pPr algn="l"/>
            <a:r>
              <a:rPr lang="ru-RU" sz="1400" dirty="0">
                <a:latin typeface="Times New Roman" panose="02020603050405020304" pitchFamily="18" charset="0"/>
                <a:cs typeface="Times New Roman" panose="02020603050405020304" pitchFamily="18" charset="0"/>
              </a:rPr>
              <a:t>Становление и развитие Боготола во многом связано с Московско-Сибирским трактом, а также с Сибирской железнодорожной магистралью.</a:t>
            </a:r>
          </a:p>
          <a:p>
            <a:pPr algn="l"/>
            <a:r>
              <a:rPr lang="ru-RU" sz="1400" dirty="0">
                <a:latin typeface="Times New Roman" panose="02020603050405020304" pitchFamily="18" charset="0"/>
                <a:cs typeface="Times New Roman" panose="02020603050405020304" pitchFamily="18" charset="0"/>
              </a:rPr>
              <a:t>Боготол основан в 1893 году как поселок при железнодорожной станции на Транссибе с крупными путейскими мастерскими. В 1911 году поселку Боготол был присвоен статус города.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4496" y="3049832"/>
            <a:ext cx="3036071" cy="1822862"/>
          </a:xfrm>
          <a:prstGeom prst="rect">
            <a:avLst/>
          </a:prstGeom>
        </p:spPr>
      </p:pic>
    </p:spTree>
    <p:extLst>
      <p:ext uri="{BB962C8B-B14F-4D97-AF65-F5344CB8AC3E}">
        <p14:creationId xmlns:p14="http://schemas.microsoft.com/office/powerpoint/2010/main" val="480871086"/>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54842"/>
            <a:ext cx="4126860" cy="655092"/>
          </a:xfrm>
        </p:spPr>
        <p:txBody>
          <a:bodyPr>
            <a:normAutofit/>
          </a:bodyPr>
          <a:lstStyle/>
          <a:p>
            <a:r>
              <a:rPr lang="ru-RU" sz="2800" dirty="0">
                <a:latin typeface="Times New Roman" panose="02020603050405020304" pitchFamily="18" charset="0"/>
                <a:cs typeface="Times New Roman" panose="02020603050405020304" pitchFamily="18" charset="0"/>
              </a:rPr>
              <a:t>Канск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1009933"/>
            <a:ext cx="2670279" cy="4067033"/>
          </a:xfrm>
          <a:prstGeom prst="rect">
            <a:avLst/>
          </a:prstGeom>
        </p:spPr>
      </p:pic>
      <p:sp>
        <p:nvSpPr>
          <p:cNvPr id="4" name="Текст 3"/>
          <p:cNvSpPr>
            <a:spLocks noGrp="1"/>
          </p:cNvSpPr>
          <p:nvPr>
            <p:ph type="body" sz="half" idx="2"/>
          </p:nvPr>
        </p:nvSpPr>
        <p:spPr>
          <a:xfrm>
            <a:off x="693642" y="1296538"/>
            <a:ext cx="4126861" cy="4078048"/>
          </a:xfrm>
        </p:spPr>
        <p:txBody>
          <a:bodyPr>
            <a:normAutofit/>
          </a:bodyPr>
          <a:lstStyle/>
          <a:p>
            <a:pPr algn="l"/>
            <a:r>
              <a:rPr lang="ru-RU" sz="1400" dirty="0">
                <a:latin typeface="Times New Roman" panose="02020603050405020304" pitchFamily="18" charset="0"/>
                <a:cs typeface="Times New Roman" panose="02020603050405020304" pitchFamily="18" charset="0"/>
              </a:rPr>
              <a:t>Один из важнейших промышленных и культурных центров Красноярского края. Самый восточный город края, имеет неофициальный статус «восточной столицы Красноярского края».</a:t>
            </a:r>
          </a:p>
          <a:p>
            <a:pPr algn="l"/>
            <a:r>
              <a:rPr lang="ru-RU" sz="1400" dirty="0">
                <a:latin typeface="Times New Roman" panose="02020603050405020304" pitchFamily="18" charset="0"/>
                <a:cs typeface="Times New Roman" panose="02020603050405020304" pitchFamily="18" charset="0"/>
              </a:rPr>
              <a:t>Основан в 1636 году в качестве острога и оборонительного сооружения от набегов енисейских киргизов, с 1822 года имеет статус города. Является одним из старинных городов Восточной Сибири.</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6600" y="3193139"/>
            <a:ext cx="3029975" cy="1883827"/>
          </a:xfrm>
          <a:prstGeom prst="rect">
            <a:avLst/>
          </a:prstGeom>
        </p:spPr>
      </p:pic>
    </p:spTree>
    <p:extLst>
      <p:ext uri="{BB962C8B-B14F-4D97-AF65-F5344CB8AC3E}">
        <p14:creationId xmlns:p14="http://schemas.microsoft.com/office/powerpoint/2010/main" val="1289433081"/>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245660"/>
            <a:ext cx="4126860" cy="723331"/>
          </a:xfrm>
        </p:spPr>
        <p:txBody>
          <a:bodyPr>
            <a:normAutofit/>
          </a:bodyPr>
          <a:lstStyle/>
          <a:p>
            <a:r>
              <a:rPr lang="ru-RU" sz="2800" dirty="0">
                <a:latin typeface="Times New Roman" panose="02020603050405020304" pitchFamily="18" charset="0"/>
                <a:cs typeface="Times New Roman" panose="02020603050405020304" pitchFamily="18" charset="0"/>
              </a:rPr>
              <a:t>Бородино</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968990"/>
            <a:ext cx="2670279" cy="4053385"/>
          </a:xfrm>
          <a:prstGeom prst="rect">
            <a:avLst/>
          </a:prstGeom>
        </p:spPr>
      </p:pic>
      <p:sp>
        <p:nvSpPr>
          <p:cNvPr id="4" name="Текст 3"/>
          <p:cNvSpPr>
            <a:spLocks noGrp="1"/>
          </p:cNvSpPr>
          <p:nvPr>
            <p:ph type="body" sz="half" idx="2"/>
          </p:nvPr>
        </p:nvSpPr>
        <p:spPr>
          <a:xfrm>
            <a:off x="693642" y="1351128"/>
            <a:ext cx="4126861" cy="4023457"/>
          </a:xfrm>
        </p:spPr>
        <p:txBody>
          <a:bodyPr>
            <a:normAutofit/>
          </a:bodyPr>
          <a:lstStyle/>
          <a:p>
            <a:pPr algn="l"/>
            <a:r>
              <a:rPr lang="ru-RU" sz="1400" dirty="0">
                <a:latin typeface="Times New Roman" panose="02020603050405020304" pitchFamily="18" charset="0"/>
                <a:cs typeface="Times New Roman" panose="02020603050405020304" pitchFamily="18" charset="0"/>
              </a:rPr>
              <a:t>Образован в 1945 году как поселок угольщиков при </a:t>
            </a:r>
            <a:r>
              <a:rPr lang="ru-RU" sz="1400" dirty="0" err="1">
                <a:latin typeface="Times New Roman" panose="02020603050405020304" pitchFamily="18" charset="0"/>
                <a:cs typeface="Times New Roman" panose="02020603050405020304" pitchFamily="18" charset="0"/>
              </a:rPr>
              <a:t>Ирша</a:t>
            </a:r>
            <a:r>
              <a:rPr lang="ru-RU" sz="1400" dirty="0">
                <a:latin typeface="Times New Roman" panose="02020603050405020304" pitchFamily="18" charset="0"/>
                <a:cs typeface="Times New Roman" panose="02020603050405020304" pitchFamily="18" charset="0"/>
              </a:rPr>
              <a:t>-Бородинском угольном разрезе. Название получил от села Бородино, находящегося в 5 км от города. Село получило имя Бородино еще в 1827 году в честь сражения на Бородинском поле в 1812 года.</a:t>
            </a:r>
          </a:p>
          <a:p>
            <a:pPr algn="l"/>
            <a:r>
              <a:rPr lang="ru-RU" sz="1400" dirty="0">
                <a:latin typeface="Times New Roman" panose="02020603050405020304" pitchFamily="18" charset="0"/>
                <a:cs typeface="Times New Roman" panose="02020603050405020304" pitchFamily="18" charset="0"/>
              </a:rPr>
              <a:t>Летом 1981 года поселок Бородино получил статус города.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3420" y="2995682"/>
            <a:ext cx="2828789" cy="1774090"/>
          </a:xfrm>
          <a:prstGeom prst="rect">
            <a:avLst/>
          </a:prstGeom>
        </p:spPr>
      </p:pic>
    </p:spTree>
    <p:extLst>
      <p:ext uri="{BB962C8B-B14F-4D97-AF65-F5344CB8AC3E}">
        <p14:creationId xmlns:p14="http://schemas.microsoft.com/office/powerpoint/2010/main" val="3157348588"/>
      </p:ext>
    </p:extLst>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409434"/>
            <a:ext cx="4126860" cy="641444"/>
          </a:xfrm>
        </p:spPr>
        <p:txBody>
          <a:bodyPr>
            <a:normAutofit/>
          </a:bodyPr>
          <a:lstStyle/>
          <a:p>
            <a:r>
              <a:rPr lang="ru-RU" sz="2800" dirty="0">
                <a:latin typeface="Times New Roman" panose="02020603050405020304" pitchFamily="18" charset="0"/>
                <a:cs typeface="Times New Roman" panose="02020603050405020304" pitchFamily="18" charset="0"/>
              </a:rPr>
              <a:t>Заозёрный</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01574" y="1050878"/>
            <a:ext cx="2759536" cy="3971498"/>
          </a:xfrm>
          <a:prstGeom prst="rect">
            <a:avLst/>
          </a:prstGeom>
        </p:spPr>
      </p:pic>
      <p:sp>
        <p:nvSpPr>
          <p:cNvPr id="4" name="Текст 3"/>
          <p:cNvSpPr>
            <a:spLocks noGrp="1"/>
          </p:cNvSpPr>
          <p:nvPr>
            <p:ph type="body" sz="half" idx="2"/>
          </p:nvPr>
        </p:nvSpPr>
        <p:spPr>
          <a:xfrm>
            <a:off x="693642" y="1282890"/>
            <a:ext cx="4126861" cy="4091695"/>
          </a:xfrm>
        </p:spPr>
        <p:txBody>
          <a:bodyPr>
            <a:normAutofit fontScale="77500" lnSpcReduction="20000"/>
          </a:bodyPr>
          <a:lstStyle/>
          <a:p>
            <a:pPr algn="l"/>
            <a:r>
              <a:rPr lang="ru-RU" dirty="0">
                <a:latin typeface="Times New Roman" panose="02020603050405020304" pitchFamily="18" charset="0"/>
                <a:cs typeface="Times New Roman" panose="02020603050405020304" pitchFamily="18" charset="0"/>
              </a:rPr>
              <a:t>Город расположен на реке </a:t>
            </a:r>
            <a:r>
              <a:rPr lang="ru-RU" dirty="0" err="1">
                <a:latin typeface="Times New Roman" panose="02020603050405020304" pitchFamily="18" charset="0"/>
                <a:cs typeface="Times New Roman" panose="02020603050405020304" pitchFamily="18" charset="0"/>
              </a:rPr>
              <a:t>Барге</a:t>
            </a:r>
            <a:r>
              <a:rPr lang="ru-RU" dirty="0">
                <a:latin typeface="Times New Roman" panose="02020603050405020304" pitchFamily="18" charset="0"/>
                <a:cs typeface="Times New Roman" panose="02020603050405020304" pitchFamily="18" charset="0"/>
              </a:rPr>
              <a:t> (левый приток Кана, бассейн Енисея).</a:t>
            </a:r>
          </a:p>
          <a:p>
            <a:pPr algn="l"/>
            <a:r>
              <a:rPr lang="ru-RU" dirty="0">
                <a:latin typeface="Times New Roman" panose="02020603050405020304" pitchFamily="18" charset="0"/>
                <a:cs typeface="Times New Roman" panose="02020603050405020304" pitchFamily="18" charset="0"/>
              </a:rPr>
              <a:t>В 1694 году местным населением были обнаружены соляные ключи и открылась соляная варница. Первое поселение, </a:t>
            </a:r>
            <a:r>
              <a:rPr lang="ru-RU" dirty="0" err="1">
                <a:latin typeface="Times New Roman" panose="02020603050405020304" pitchFamily="18" charset="0"/>
                <a:cs typeface="Times New Roman" panose="02020603050405020304" pitchFamily="18" charset="0"/>
              </a:rPr>
              <a:t>Троицко</a:t>
            </a:r>
            <a:r>
              <a:rPr lang="ru-RU" dirty="0">
                <a:latin typeface="Times New Roman" panose="02020603050405020304" pitchFamily="18" charset="0"/>
                <a:cs typeface="Times New Roman" panose="02020603050405020304" pitchFamily="18" charset="0"/>
              </a:rPr>
              <a:t>-Заозёрная слобода, было основано в августе 1776 года. Основной целью основания поселения явилась возможность добычи здесь слюды для окон церквей и монастырей. Для разработки слюды был создан Троицкий слюдяной завод, давший первое название поселку.</a:t>
            </a:r>
          </a:p>
          <a:p>
            <a:pPr algn="l"/>
            <a:r>
              <a:rPr lang="ru-RU" dirty="0">
                <a:latin typeface="Times New Roman" panose="02020603050405020304" pitchFamily="18" charset="0"/>
                <a:cs typeface="Times New Roman" panose="02020603050405020304" pitchFamily="18" charset="0"/>
              </a:rPr>
              <a:t>7 января 1939 года село Заозёрное было преобразовано рабочий поселок Заозёрный, который 13 октября 1948 года получил статус города.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1545" y="3242190"/>
            <a:ext cx="2956816" cy="1780186"/>
          </a:xfrm>
          <a:prstGeom prst="rect">
            <a:avLst/>
          </a:prstGeom>
        </p:spPr>
      </p:pic>
    </p:spTree>
    <p:extLst>
      <p:ext uri="{BB962C8B-B14F-4D97-AF65-F5344CB8AC3E}">
        <p14:creationId xmlns:p14="http://schemas.microsoft.com/office/powerpoint/2010/main" val="2453188479"/>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27546"/>
            <a:ext cx="4126860" cy="600502"/>
          </a:xfrm>
        </p:spPr>
        <p:txBody>
          <a:bodyPr>
            <a:normAutofit/>
          </a:bodyPr>
          <a:lstStyle/>
          <a:p>
            <a:r>
              <a:rPr lang="ru-RU" sz="2800" dirty="0">
                <a:latin typeface="Times New Roman" panose="02020603050405020304" pitchFamily="18" charset="0"/>
                <a:cs typeface="Times New Roman" panose="02020603050405020304" pitchFamily="18" charset="0"/>
              </a:rPr>
              <a:t>Уяр</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1064526"/>
            <a:ext cx="2658086" cy="3916907"/>
          </a:xfrm>
          <a:prstGeom prst="rect">
            <a:avLst/>
          </a:prstGeom>
        </p:spPr>
      </p:pic>
      <p:sp>
        <p:nvSpPr>
          <p:cNvPr id="4" name="Текст 3"/>
          <p:cNvSpPr>
            <a:spLocks noGrp="1"/>
          </p:cNvSpPr>
          <p:nvPr>
            <p:ph type="body" sz="half" idx="2"/>
          </p:nvPr>
        </p:nvSpPr>
        <p:spPr>
          <a:xfrm>
            <a:off x="693642" y="1064526"/>
            <a:ext cx="4126861" cy="4310060"/>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Первое поселение на месте современного города было основано в 1760 году, построена почтовая станция и ямская изба. В коне 19 века образована железнодорожная станция </a:t>
            </a:r>
            <a:r>
              <a:rPr lang="ru-RU" sz="5600" dirty="0" err="1">
                <a:latin typeface="Times New Roman" panose="02020603050405020304" pitchFamily="18" charset="0"/>
                <a:cs typeface="Times New Roman" panose="02020603050405020304" pitchFamily="18" charset="0"/>
              </a:rPr>
              <a:t>Уярская</a:t>
            </a:r>
            <a:r>
              <a:rPr lang="ru-RU" sz="5600" dirty="0">
                <a:latin typeface="Times New Roman" panose="02020603050405020304" pitchFamily="18" charset="0"/>
                <a:cs typeface="Times New Roman" panose="02020603050405020304" pitchFamily="18" charset="0"/>
              </a:rPr>
              <a:t>, в 1897 году переименованная в станцию Ольгино, затем в станцию Клюквенная. Постепенно станция и село Уяр слились в один населенный пункт. 1 июля 1934 году селение Уяр (с селением Клюквенное при железнодорожной станции) переименовать в рабочий поселок «Уяр».</a:t>
            </a:r>
          </a:p>
          <a:p>
            <a:pPr algn="l"/>
            <a:r>
              <a:rPr lang="ru-RU" sz="5600" dirty="0">
                <a:latin typeface="Times New Roman" panose="02020603050405020304" pitchFamily="18" charset="0"/>
                <a:cs typeface="Times New Roman" panose="02020603050405020304" pitchFamily="18" charset="0"/>
              </a:rPr>
              <a:t>В 1944 году рабочий поселок получил статус города.</a:t>
            </a:r>
          </a:p>
          <a:p>
            <a:pPr algn="l"/>
            <a:r>
              <a:rPr lang="ru-RU" sz="5600" dirty="0">
                <a:latin typeface="Times New Roman" panose="02020603050405020304" pitchFamily="18" charset="0"/>
                <a:cs typeface="Times New Roman" panose="02020603050405020304" pitchFamily="18" charset="0"/>
              </a:rPr>
              <a:t>Город расположен в предгорьях Восточного </a:t>
            </a:r>
            <a:r>
              <a:rPr lang="ru-RU" sz="5600" dirty="0" err="1">
                <a:latin typeface="Times New Roman" panose="02020603050405020304" pitchFamily="18" charset="0"/>
                <a:cs typeface="Times New Roman" panose="02020603050405020304" pitchFamily="18" charset="0"/>
              </a:rPr>
              <a:t>Саяна</a:t>
            </a:r>
            <a:r>
              <a:rPr lang="ru-RU" sz="5600" dirty="0">
                <a:latin typeface="Times New Roman" panose="02020603050405020304" pitchFamily="18" charset="0"/>
                <a:cs typeface="Times New Roman" panose="02020603050405020304" pitchFamily="18" charset="0"/>
              </a:rPr>
              <a:t> на реке </a:t>
            </a:r>
            <a:r>
              <a:rPr lang="ru-RU" sz="5600" dirty="0" err="1">
                <a:latin typeface="Times New Roman" panose="02020603050405020304" pitchFamily="18" charset="0"/>
                <a:cs typeface="Times New Roman" panose="02020603050405020304" pitchFamily="18" charset="0"/>
              </a:rPr>
              <a:t>Уярка</a:t>
            </a:r>
            <a:r>
              <a:rPr lang="ru-RU" sz="5600" dirty="0">
                <a:latin typeface="Times New Roman" panose="02020603050405020304" pitchFamily="18" charset="0"/>
                <a:cs typeface="Times New Roman" panose="02020603050405020304" pitchFamily="18" charset="0"/>
              </a:rPr>
              <a:t> (бассейн Енисея).</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5797" y="2764584"/>
            <a:ext cx="2975106" cy="2066723"/>
          </a:xfrm>
          <a:prstGeom prst="rect">
            <a:avLst/>
          </a:prstGeom>
        </p:spPr>
      </p:pic>
    </p:spTree>
    <p:extLst>
      <p:ext uri="{BB962C8B-B14F-4D97-AF65-F5344CB8AC3E}">
        <p14:creationId xmlns:p14="http://schemas.microsoft.com/office/powerpoint/2010/main" val="2225043038"/>
      </p:ext>
    </p:extLst>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68491"/>
            <a:ext cx="4126860" cy="655092"/>
          </a:xfrm>
        </p:spPr>
        <p:txBody>
          <a:bodyPr>
            <a:normAutofit/>
          </a:bodyPr>
          <a:lstStyle/>
          <a:p>
            <a:r>
              <a:rPr lang="ru-RU" sz="2800" dirty="0">
                <a:latin typeface="Times New Roman" panose="02020603050405020304" pitchFamily="18" charset="0"/>
                <a:cs typeface="Times New Roman" panose="02020603050405020304" pitchFamily="18" charset="0"/>
              </a:rPr>
              <a:t>Иланский</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1023583"/>
            <a:ext cx="2794948" cy="3957850"/>
          </a:xfrm>
          <a:prstGeom prst="rect">
            <a:avLst/>
          </a:prstGeom>
        </p:spPr>
      </p:pic>
      <p:sp>
        <p:nvSpPr>
          <p:cNvPr id="4" name="Текст 3"/>
          <p:cNvSpPr>
            <a:spLocks noGrp="1"/>
          </p:cNvSpPr>
          <p:nvPr>
            <p:ph type="body" sz="half" idx="2"/>
          </p:nvPr>
        </p:nvSpPr>
        <p:spPr>
          <a:xfrm>
            <a:off x="693642" y="1310186"/>
            <a:ext cx="4126861" cy="4064400"/>
          </a:xfrm>
        </p:spPr>
        <p:txBody>
          <a:bodyPr>
            <a:normAutofit/>
          </a:bodyPr>
          <a:lstStyle/>
          <a:p>
            <a:pPr algn="l"/>
            <a:r>
              <a:rPr lang="ru-RU" sz="1400" dirty="0">
                <a:latin typeface="Times New Roman" panose="02020603050405020304" pitchFamily="18" charset="0"/>
                <a:cs typeface="Times New Roman" panose="02020603050405020304" pitchFamily="18" charset="0"/>
              </a:rPr>
              <a:t>Основан в 1645 как деревня </a:t>
            </a:r>
            <a:r>
              <a:rPr lang="ru-RU" sz="1400" dirty="0" err="1">
                <a:latin typeface="Times New Roman" panose="02020603050405020304" pitchFamily="18" charset="0"/>
                <a:cs typeface="Times New Roman" panose="02020603050405020304" pitchFamily="18" charset="0"/>
              </a:rPr>
              <a:t>Иланская</a:t>
            </a:r>
            <a:r>
              <a:rPr lang="ru-RU" sz="1400" dirty="0">
                <a:latin typeface="Times New Roman" panose="02020603050405020304" pitchFamily="18" charset="0"/>
                <a:cs typeface="Times New Roman" panose="02020603050405020304" pitchFamily="18" charset="0"/>
              </a:rPr>
              <a:t>. Название дано по расположению на реке </a:t>
            </a:r>
            <a:r>
              <a:rPr lang="ru-RU" sz="1400" dirty="0" err="1">
                <a:latin typeface="Times New Roman" panose="02020603050405020304" pitchFamily="18" charset="0"/>
                <a:cs typeface="Times New Roman" panose="02020603050405020304" pitchFamily="18" charset="0"/>
              </a:rPr>
              <a:t>Иланке</a:t>
            </a:r>
            <a:r>
              <a:rPr lang="ru-RU" sz="1400" dirty="0">
                <a:latin typeface="Times New Roman" panose="02020603050405020304" pitchFamily="18" charset="0"/>
                <a:cs typeface="Times New Roman" panose="02020603050405020304" pitchFamily="18" charset="0"/>
              </a:rPr>
              <a:t> (правый приток Кана). В 1894 году в связи строительством Транссибирской магистрали недалеко от села началось строительство депо и станции. При станции возник поселок железнодорожников. В 1939 году поселок был преобразован в город Иланский.</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4067" y="3016155"/>
            <a:ext cx="3061640" cy="1832013"/>
          </a:xfrm>
          <a:prstGeom prst="rect">
            <a:avLst/>
          </a:prstGeom>
        </p:spPr>
      </p:pic>
    </p:spTree>
    <p:extLst>
      <p:ext uri="{BB962C8B-B14F-4D97-AF65-F5344CB8AC3E}">
        <p14:creationId xmlns:p14="http://schemas.microsoft.com/office/powerpoint/2010/main" val="196774534"/>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85800"/>
            <a:ext cx="10396902" cy="951931"/>
          </a:xfrm>
        </p:spPr>
        <p:txBody>
          <a:bodyPr/>
          <a:lstStyle/>
          <a:p>
            <a:r>
              <a:rPr lang="ru-RU" dirty="0">
                <a:latin typeface="Times New Roman" panose="02020603050405020304" pitchFamily="18" charset="0"/>
                <a:cs typeface="Times New Roman" panose="02020603050405020304" pitchFamily="18" charset="0"/>
              </a:rPr>
              <a:t>Красноярский край</a:t>
            </a:r>
          </a:p>
        </p:txBody>
      </p:sp>
      <p:sp>
        <p:nvSpPr>
          <p:cNvPr id="3" name="Текст 2"/>
          <p:cNvSpPr>
            <a:spLocks noGrp="1"/>
          </p:cNvSpPr>
          <p:nvPr>
            <p:ph type="body" sz="half" idx="2"/>
          </p:nvPr>
        </p:nvSpPr>
        <p:spPr>
          <a:xfrm>
            <a:off x="685779" y="1801504"/>
            <a:ext cx="10394729" cy="3578435"/>
          </a:xfrm>
        </p:spPr>
        <p:txBody>
          <a:bodyPr/>
          <a:lstStyle/>
          <a:p>
            <a:pPr algn="l"/>
            <a:r>
              <a:rPr lang="ru-RU" dirty="0">
                <a:latin typeface="Times New Roman" panose="02020603050405020304" pitchFamily="18" charset="0"/>
                <a:cs typeface="Times New Roman" panose="02020603050405020304" pitchFamily="18" charset="0"/>
              </a:rPr>
              <a:t>Образован 7 декабря 1934 года. Столица – город Красноярск. В границах практически полностью совпадает с Енисейской губернией</a:t>
            </a:r>
            <a:r>
              <a:rPr lang="ru-RU" dirty="0" smtClean="0">
                <a:latin typeface="Times New Roman" panose="02020603050405020304" pitchFamily="18" charset="0"/>
                <a:cs typeface="Times New Roman" panose="02020603050405020304" pitchFamily="18" charset="0"/>
              </a:rPr>
              <a:t>.</a:t>
            </a:r>
          </a:p>
          <a:p>
            <a:pPr algn="l"/>
            <a:r>
              <a:rPr lang="ru-RU" sz="1600" dirty="0">
                <a:latin typeface="Times New Roman" panose="02020603050405020304" pitchFamily="18" charset="0"/>
                <a:cs typeface="Times New Roman" panose="02020603050405020304" pitchFamily="18" charset="0"/>
              </a:rPr>
              <a:t>- 13 городов краевого значения: Ачинск, Боготол, Бородино, Дивногорск, Енисейск, Канск, Красноярск, </a:t>
            </a:r>
            <a:r>
              <a:rPr lang="ru-RU" sz="1600" dirty="0" err="1">
                <a:latin typeface="Times New Roman" panose="02020603050405020304" pitchFamily="18" charset="0"/>
                <a:cs typeface="Times New Roman" panose="02020603050405020304" pitchFamily="18" charset="0"/>
              </a:rPr>
              <a:t>Лесосибирск</a:t>
            </a:r>
            <a:r>
              <a:rPr lang="ru-RU" sz="1600" dirty="0">
                <a:latin typeface="Times New Roman" panose="02020603050405020304" pitchFamily="18" charset="0"/>
                <a:cs typeface="Times New Roman" panose="02020603050405020304" pitchFamily="18" charset="0"/>
              </a:rPr>
              <a:t>, Минусинск, Назарово, Норильск, Сосновоборск, Шарыпово</a:t>
            </a:r>
          </a:p>
          <a:p>
            <a:pPr algn="l"/>
            <a:r>
              <a:rPr lang="ru-RU" sz="1600" dirty="0">
                <a:latin typeface="Times New Roman" panose="02020603050405020304" pitchFamily="18" charset="0"/>
                <a:cs typeface="Times New Roman" panose="02020603050405020304" pitchFamily="18" charset="0"/>
              </a:rPr>
              <a:t>- 8 городов районного значения: Иланский, </a:t>
            </a:r>
            <a:r>
              <a:rPr lang="ru-RU" sz="1600" dirty="0" err="1">
                <a:latin typeface="Times New Roman" panose="02020603050405020304" pitchFamily="18" charset="0"/>
                <a:cs typeface="Times New Roman" panose="02020603050405020304" pitchFamily="18" charset="0"/>
              </a:rPr>
              <a:t>Кодинск</a:t>
            </a:r>
            <a:r>
              <a:rPr lang="ru-RU" sz="1600" dirty="0">
                <a:latin typeface="Times New Roman" panose="02020603050405020304" pitchFamily="18" charset="0"/>
                <a:cs typeface="Times New Roman" panose="02020603050405020304" pitchFamily="18" charset="0"/>
              </a:rPr>
              <a:t>, Артемовск, Заозерный, Дудинка, </a:t>
            </a:r>
            <a:r>
              <a:rPr lang="ru-RU" sz="1600" dirty="0" err="1">
                <a:latin typeface="Times New Roman" panose="02020603050405020304" pitchFamily="18" charset="0"/>
                <a:cs typeface="Times New Roman" panose="02020603050405020304" pitchFamily="18" charset="0"/>
              </a:rPr>
              <a:t>Игарка</a:t>
            </a:r>
            <a:r>
              <a:rPr lang="ru-RU" sz="1600" dirty="0">
                <a:latin typeface="Times New Roman" panose="02020603050405020304" pitchFamily="18" charset="0"/>
                <a:cs typeface="Times New Roman" panose="02020603050405020304" pitchFamily="18" charset="0"/>
              </a:rPr>
              <a:t>, Ужур, Уяр</a:t>
            </a:r>
          </a:p>
          <a:p>
            <a:pPr algn="l"/>
            <a:r>
              <a:rPr lang="ru-RU" sz="1600" dirty="0">
                <a:latin typeface="Times New Roman" panose="02020603050405020304" pitchFamily="18" charset="0"/>
                <a:cs typeface="Times New Roman" panose="02020603050405020304" pitchFamily="18" charset="0"/>
              </a:rPr>
              <a:t>- 3 ЗАТО: </a:t>
            </a:r>
            <a:r>
              <a:rPr lang="ru-RU" sz="1600" dirty="0" err="1" smtClean="0">
                <a:latin typeface="Times New Roman" panose="02020603050405020304" pitchFamily="18" charset="0"/>
                <a:cs typeface="Times New Roman" panose="02020603050405020304" pitchFamily="18" charset="0"/>
              </a:rPr>
              <a:t>г.Железногорск</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г.Зеленогорск</a:t>
            </a:r>
            <a:r>
              <a:rPr lang="ru-RU" sz="1600" dirty="0">
                <a:latin typeface="Times New Roman" panose="02020603050405020304" pitchFamily="18" charset="0"/>
                <a:cs typeface="Times New Roman" panose="02020603050405020304" pitchFamily="18" charset="0"/>
              </a:rPr>
              <a:t>, поселок Солнечный.</a:t>
            </a:r>
          </a:p>
          <a:p>
            <a:pPr algn="l"/>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80877"/>
      </p:ext>
    </p:extLst>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95535"/>
            <a:ext cx="4126860" cy="590266"/>
          </a:xfrm>
        </p:spPr>
        <p:txBody>
          <a:bodyPr>
            <a:normAutofit/>
          </a:bodyPr>
          <a:lstStyle/>
          <a:p>
            <a:r>
              <a:rPr lang="ru-RU" sz="2800" dirty="0">
                <a:latin typeface="Times New Roman" panose="02020603050405020304" pitchFamily="18" charset="0"/>
                <a:cs typeface="Times New Roman" panose="02020603050405020304" pitchFamily="18" charset="0"/>
              </a:rPr>
              <a:t>Дивногорск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227093" y="846161"/>
            <a:ext cx="2661313" cy="4326340"/>
          </a:xfrm>
          <a:prstGeom prst="rect">
            <a:avLst/>
          </a:prstGeom>
        </p:spPr>
      </p:pic>
      <p:sp>
        <p:nvSpPr>
          <p:cNvPr id="4" name="Текст 3"/>
          <p:cNvSpPr>
            <a:spLocks noGrp="1"/>
          </p:cNvSpPr>
          <p:nvPr>
            <p:ph type="body" sz="half" idx="2"/>
          </p:nvPr>
        </p:nvSpPr>
        <p:spPr>
          <a:xfrm>
            <a:off x="245660" y="685800"/>
            <a:ext cx="4981433" cy="4800600"/>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Город расположен на правом берегу реки Енисей, в 20 км к юго-западу от Красноярска, в 6 км от устья реки </a:t>
            </a:r>
            <a:r>
              <a:rPr lang="ru-RU" sz="5600" dirty="0" err="1">
                <a:latin typeface="Times New Roman" panose="02020603050405020304" pitchFamily="18" charset="0"/>
                <a:cs typeface="Times New Roman" panose="02020603050405020304" pitchFamily="18" charset="0"/>
              </a:rPr>
              <a:t>Маны</a:t>
            </a:r>
            <a:r>
              <a:rPr lang="ru-RU" sz="5600" dirty="0">
                <a:latin typeface="Times New Roman" panose="02020603050405020304" pitchFamily="18" charset="0"/>
                <a:cs typeface="Times New Roman" panose="02020603050405020304" pitchFamily="18" charset="0"/>
              </a:rPr>
              <a:t> в отрогах Восточного </a:t>
            </a:r>
            <a:r>
              <a:rPr lang="ru-RU" sz="5600" dirty="0" err="1" smtClean="0">
                <a:latin typeface="Times New Roman" panose="02020603050405020304" pitchFamily="18" charset="0"/>
                <a:cs typeface="Times New Roman" panose="02020603050405020304" pitchFamily="18" charset="0"/>
              </a:rPr>
              <a:t>Саяна</a:t>
            </a:r>
            <a:r>
              <a:rPr lang="ru-RU" sz="5600" dirty="0" smtClean="0">
                <a:latin typeface="Times New Roman" panose="02020603050405020304" pitchFamily="18" charset="0"/>
                <a:cs typeface="Times New Roman" panose="02020603050405020304" pitchFamily="18" charset="0"/>
              </a:rPr>
              <a:t>. Первым </a:t>
            </a:r>
            <a:r>
              <a:rPr lang="ru-RU" sz="5600" dirty="0">
                <a:latin typeface="Times New Roman" panose="02020603050405020304" pitchFamily="18" charset="0"/>
                <a:cs typeface="Times New Roman" panose="02020603050405020304" pitchFamily="18" charset="0"/>
              </a:rPr>
              <a:t>населенным пунктом, находящееся в городском подчинении, было село Овсянка основанное в 1671 году. </a:t>
            </a:r>
            <a:r>
              <a:rPr lang="ru-RU" sz="5600" dirty="0" smtClean="0">
                <a:latin typeface="Times New Roman" panose="02020603050405020304" pitchFamily="18" charset="0"/>
                <a:cs typeface="Times New Roman" panose="02020603050405020304" pitchFamily="18" charset="0"/>
              </a:rPr>
              <a:t> В </a:t>
            </a:r>
            <a:r>
              <a:rPr lang="ru-RU" sz="5600" dirty="0">
                <a:latin typeface="Times New Roman" panose="02020603050405020304" pitchFamily="18" charset="0"/>
                <a:cs typeface="Times New Roman" panose="02020603050405020304" pitchFamily="18" charset="0"/>
              </a:rPr>
              <a:t>1888 году на месте современного Дивногорска был основан Красноярский Знаменский общежитский мужской скит. Со временем монастырь превратился в поселок Скит. С февраля 1956 года с окончательным выбором Шумихинского свора для сооружения Красноярской ГЭС старый поселок Скит превратился во временный поселок гидростроителей, почти вплотную примыкавший к ГЭС. 12 марта 1957 года поселок был переименован в Дивногорск. Название он получил от Дивных гор, расположенных на противоположном, левом берегу Енисея. Статус города был присвоен 1 февраля 1963 года. В декабре 1971 года произошел официальный запуск новой Красноярской ГЭС.</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764" y="3380122"/>
            <a:ext cx="3048264" cy="1792379"/>
          </a:xfrm>
          <a:prstGeom prst="rect">
            <a:avLst/>
          </a:prstGeom>
        </p:spPr>
      </p:pic>
    </p:spTree>
    <p:extLst>
      <p:ext uri="{BB962C8B-B14F-4D97-AF65-F5344CB8AC3E}">
        <p14:creationId xmlns:p14="http://schemas.microsoft.com/office/powerpoint/2010/main" val="3735019092"/>
      </p:ext>
    </p:extLst>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54842"/>
            <a:ext cx="4126860" cy="709683"/>
          </a:xfrm>
        </p:spPr>
        <p:txBody>
          <a:bodyPr>
            <a:normAutofit/>
          </a:bodyPr>
          <a:lstStyle/>
          <a:p>
            <a:r>
              <a:rPr lang="ru-RU" sz="2800" dirty="0">
                <a:latin typeface="Times New Roman" panose="02020603050405020304" pitchFamily="18" charset="0"/>
                <a:cs typeface="Times New Roman" panose="02020603050405020304" pitchFamily="18" charset="0"/>
              </a:rPr>
              <a:t>Сосновоборск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990659" y="1064525"/>
            <a:ext cx="2706859" cy="3780430"/>
          </a:xfrm>
          <a:prstGeom prst="rect">
            <a:avLst/>
          </a:prstGeom>
        </p:spPr>
      </p:pic>
      <p:sp>
        <p:nvSpPr>
          <p:cNvPr id="4" name="Текст 3"/>
          <p:cNvSpPr>
            <a:spLocks noGrp="1"/>
          </p:cNvSpPr>
          <p:nvPr>
            <p:ph type="body" sz="half" idx="2"/>
          </p:nvPr>
        </p:nvSpPr>
        <p:spPr>
          <a:xfrm>
            <a:off x="693642" y="1364776"/>
            <a:ext cx="4126861" cy="4009809"/>
          </a:xfrm>
        </p:spPr>
        <p:txBody>
          <a:bodyPr>
            <a:normAutofit/>
          </a:bodyPr>
          <a:lstStyle/>
          <a:p>
            <a:pPr algn="l"/>
            <a:r>
              <a:rPr lang="ru-RU" sz="1400" dirty="0">
                <a:latin typeface="Times New Roman" panose="02020603050405020304" pitchFamily="18" charset="0"/>
                <a:cs typeface="Times New Roman" panose="02020603050405020304" pitchFamily="18" charset="0"/>
              </a:rPr>
              <a:t>Основан в 1971 году как рабочий поселок в связи со строительством Красноярского завода автомобильных и тракторных прицепов и полуприцепов. С 1973 года называется Сосновоборском, название мотивировано окружающими поселок сосновыми борами. Город расположен на правом берегу Енисея, не далеко от Красноярска и некоторое время являлся частью Ленинского района.</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1579" y="3095251"/>
            <a:ext cx="2780017" cy="1749704"/>
          </a:xfrm>
          <a:prstGeom prst="rect">
            <a:avLst/>
          </a:prstGeom>
        </p:spPr>
      </p:pic>
    </p:spTree>
    <p:extLst>
      <p:ext uri="{BB962C8B-B14F-4D97-AF65-F5344CB8AC3E}">
        <p14:creationId xmlns:p14="http://schemas.microsoft.com/office/powerpoint/2010/main" val="2054955412"/>
      </p:ext>
    </p:extLst>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218365"/>
            <a:ext cx="4126860" cy="467436"/>
          </a:xfrm>
        </p:spPr>
        <p:txBody>
          <a:bodyPr>
            <a:normAutofit fontScale="90000"/>
          </a:bodyPr>
          <a:lstStyle/>
          <a:p>
            <a:r>
              <a:rPr lang="ru-RU" sz="2800" dirty="0">
                <a:latin typeface="Times New Roman" panose="02020603050405020304" pitchFamily="18" charset="0"/>
                <a:cs typeface="Times New Roman" panose="02020603050405020304" pitchFamily="18" charset="0"/>
              </a:rPr>
              <a:t>Железногорск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1013279"/>
            <a:ext cx="2917778" cy="4361305"/>
          </a:xfrm>
          <a:prstGeom prst="rect">
            <a:avLst/>
          </a:prstGeom>
        </p:spPr>
      </p:pic>
      <p:sp>
        <p:nvSpPr>
          <p:cNvPr id="4" name="Текст 3"/>
          <p:cNvSpPr>
            <a:spLocks noGrp="1"/>
          </p:cNvSpPr>
          <p:nvPr>
            <p:ph type="body" sz="half" idx="2"/>
          </p:nvPr>
        </p:nvSpPr>
        <p:spPr>
          <a:xfrm>
            <a:off x="693642" y="685800"/>
            <a:ext cx="4126861" cy="4688785"/>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Город расположен на берегах небольших рек Кантат и Байкал (в правобережной части бассейна реки Енисея) в предгорьях </a:t>
            </a:r>
            <a:r>
              <a:rPr lang="ru-RU" sz="5600" dirty="0" err="1">
                <a:latin typeface="Times New Roman" panose="02020603050405020304" pitchFamily="18" charset="0"/>
                <a:cs typeface="Times New Roman" panose="02020603050405020304" pitchFamily="18" charset="0"/>
              </a:rPr>
              <a:t>Атамановского</a:t>
            </a:r>
            <a:r>
              <a:rPr lang="ru-RU" sz="5600" dirty="0">
                <a:latin typeface="Times New Roman" panose="02020603050405020304" pitchFamily="18" charset="0"/>
                <a:cs typeface="Times New Roman" panose="02020603050405020304" pitchFamily="18" charset="0"/>
              </a:rPr>
              <a:t> хребта – острога </a:t>
            </a:r>
            <a:r>
              <a:rPr lang="ru-RU" sz="5600" dirty="0" smtClean="0">
                <a:latin typeface="Times New Roman" panose="02020603050405020304" pitchFamily="18" charset="0"/>
                <a:cs typeface="Times New Roman" panose="02020603050405020304" pitchFamily="18" charset="0"/>
              </a:rPr>
              <a:t>Саян. ЗАТО </a:t>
            </a:r>
            <a:r>
              <a:rPr lang="ru-RU" sz="5600" dirty="0">
                <a:latin typeface="Times New Roman" panose="02020603050405020304" pitchFamily="18" charset="0"/>
                <a:cs typeface="Times New Roman" panose="02020603050405020304" pitchFamily="18" charset="0"/>
              </a:rPr>
              <a:t>(закрытое административное-территориальное образование) – особый статус город получил в связи с секретными градообразующими предприятиями оборонной (атомной, и, позже, космической) </a:t>
            </a:r>
            <a:r>
              <a:rPr lang="ru-RU" sz="5600" dirty="0" smtClean="0">
                <a:latin typeface="Times New Roman" panose="02020603050405020304" pitchFamily="18" charset="0"/>
                <a:cs typeface="Times New Roman" panose="02020603050405020304" pitchFamily="18" charset="0"/>
              </a:rPr>
              <a:t>промышленности. В </a:t>
            </a:r>
            <a:r>
              <a:rPr lang="ru-RU" sz="5600" dirty="0">
                <a:latin typeface="Times New Roman" panose="02020603050405020304" pitchFamily="18" charset="0"/>
                <a:cs typeface="Times New Roman" panose="02020603050405020304" pitchFamily="18" charset="0"/>
              </a:rPr>
              <a:t>1950 году начинаются работы по подготовке горнопроходческих работ в скальном массиве, предназначенном для размещения Горно-Химического Комбината (ГХК). </a:t>
            </a:r>
            <a:r>
              <a:rPr lang="ru-RU" sz="5600" dirty="0" smtClean="0">
                <a:latin typeface="Times New Roman" panose="02020603050405020304" pitchFamily="18" charset="0"/>
                <a:cs typeface="Times New Roman" panose="02020603050405020304" pitchFamily="18" charset="0"/>
              </a:rPr>
              <a:t>населенный </a:t>
            </a:r>
            <a:r>
              <a:rPr lang="ru-RU" sz="5600" dirty="0">
                <a:latin typeface="Times New Roman" panose="02020603050405020304" pitchFamily="18" charset="0"/>
                <a:cs typeface="Times New Roman" panose="02020603050405020304" pitchFamily="18" charset="0"/>
              </a:rPr>
              <a:t>пункт получает статус города и 2 названия: официальное – Красноярск-26, секретное – Железногорск.</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5666" y="3030192"/>
            <a:ext cx="2962913" cy="1963082"/>
          </a:xfrm>
          <a:prstGeom prst="rect">
            <a:avLst/>
          </a:prstGeom>
        </p:spPr>
      </p:pic>
    </p:spTree>
    <p:extLst>
      <p:ext uri="{BB962C8B-B14F-4D97-AF65-F5344CB8AC3E}">
        <p14:creationId xmlns:p14="http://schemas.microsoft.com/office/powerpoint/2010/main" val="1874704086"/>
      </p:ext>
    </p:extLst>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68490"/>
            <a:ext cx="4126860" cy="586853"/>
          </a:xfrm>
        </p:spPr>
        <p:txBody>
          <a:bodyPr>
            <a:normAutofit/>
          </a:bodyPr>
          <a:lstStyle/>
          <a:p>
            <a:r>
              <a:rPr lang="ru-RU" sz="2800" dirty="0">
                <a:latin typeface="Times New Roman" panose="02020603050405020304" pitchFamily="18" charset="0"/>
                <a:cs typeface="Times New Roman" panose="02020603050405020304" pitchFamily="18" charset="0"/>
              </a:rPr>
              <a:t>Зеленогорск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1055818"/>
            <a:ext cx="2822243" cy="3911967"/>
          </a:xfrm>
          <a:prstGeom prst="rect">
            <a:avLst/>
          </a:prstGeom>
        </p:spPr>
      </p:pic>
      <p:sp>
        <p:nvSpPr>
          <p:cNvPr id="4" name="Текст 3"/>
          <p:cNvSpPr>
            <a:spLocks noGrp="1"/>
          </p:cNvSpPr>
          <p:nvPr>
            <p:ph type="body" sz="half" idx="2"/>
          </p:nvPr>
        </p:nvSpPr>
        <p:spPr>
          <a:xfrm>
            <a:off x="693642" y="1173708"/>
            <a:ext cx="4126861" cy="4200878"/>
          </a:xfrm>
        </p:spPr>
        <p:txBody>
          <a:bodyPr>
            <a:normAutofit fontScale="77500" lnSpcReduction="20000"/>
          </a:bodyPr>
          <a:lstStyle/>
          <a:p>
            <a:pPr algn="l"/>
            <a:r>
              <a:rPr lang="ru-RU" dirty="0">
                <a:latin typeface="Times New Roman" panose="02020603050405020304" pitchFamily="18" charset="0"/>
                <a:cs typeface="Times New Roman" panose="02020603050405020304" pitchFamily="18" charset="0"/>
              </a:rPr>
              <a:t>Город расположен на левом берегу реки Кан в устье реки </a:t>
            </a:r>
            <a:r>
              <a:rPr lang="ru-RU" dirty="0" err="1">
                <a:latin typeface="Times New Roman" panose="02020603050405020304" pitchFamily="18" charset="0"/>
                <a:cs typeface="Times New Roman" panose="02020603050405020304" pitchFamily="18" charset="0"/>
              </a:rPr>
              <a:t>Барги</a:t>
            </a:r>
            <a:r>
              <a:rPr lang="ru-RU" dirty="0">
                <a:latin typeface="Times New Roman" panose="02020603050405020304" pitchFamily="18" charset="0"/>
                <a:cs typeface="Times New Roman" panose="02020603050405020304" pitchFamily="18" charset="0"/>
              </a:rPr>
              <a:t>.</a:t>
            </a:r>
          </a:p>
          <a:p>
            <a:pPr algn="l"/>
            <a:r>
              <a:rPr lang="ru-RU" dirty="0">
                <a:latin typeface="Times New Roman" panose="02020603050405020304" pitchFamily="18" charset="0"/>
                <a:cs typeface="Times New Roman" panose="02020603050405020304" pitchFamily="18" charset="0"/>
              </a:rPr>
              <a:t>Первые упоминания о деревне </a:t>
            </a:r>
            <a:r>
              <a:rPr lang="ru-RU" dirty="0" err="1">
                <a:latin typeface="Times New Roman" panose="02020603050405020304" pitchFamily="18" charset="0"/>
                <a:cs typeface="Times New Roman" panose="02020603050405020304" pitchFamily="18" charset="0"/>
              </a:rPr>
              <a:t>Усть-Барга</a:t>
            </a:r>
            <a:r>
              <a:rPr lang="ru-RU" dirty="0">
                <a:latin typeface="Times New Roman" panose="02020603050405020304" pitchFamily="18" charset="0"/>
                <a:cs typeface="Times New Roman" panose="02020603050405020304" pitchFamily="18" charset="0"/>
              </a:rPr>
              <a:t> на месте современного города датированы 1735 годом. В 1925 году село </a:t>
            </a:r>
            <a:r>
              <a:rPr lang="ru-RU" dirty="0" err="1">
                <a:latin typeface="Times New Roman" panose="02020603050405020304" pitchFamily="18" charset="0"/>
                <a:cs typeface="Times New Roman" panose="02020603050405020304" pitchFamily="18" charset="0"/>
              </a:rPr>
              <a:t>Усть-Барга</a:t>
            </a:r>
            <a:r>
              <a:rPr lang="ru-RU" dirty="0">
                <a:latin typeface="Times New Roman" panose="02020603050405020304" pitchFamily="18" charset="0"/>
                <a:cs typeface="Times New Roman" panose="02020603050405020304" pitchFamily="18" charset="0"/>
              </a:rPr>
              <a:t> получило статус поселка. 18 июля 1956 года состоялась торжественная закладка первого жилого дома для будущего города. В 1957 году были начаты работы по подготовке территории к строительству Государственного электрохимического завода по производству оружейного урана.</a:t>
            </a:r>
          </a:p>
          <a:p>
            <a:pPr algn="l"/>
            <a:r>
              <a:rPr lang="ru-RU" dirty="0">
                <a:latin typeface="Times New Roman" panose="02020603050405020304" pitchFamily="18" charset="0"/>
                <a:cs typeface="Times New Roman" panose="02020603050405020304" pitchFamily="18" charset="0"/>
              </a:rPr>
              <a:t>Зеленогорск имеет статус ЗАТО, раньше носил названия Заозерный-13, затем Красноярск-45.</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984" y="3187599"/>
            <a:ext cx="3011685" cy="1780186"/>
          </a:xfrm>
          <a:prstGeom prst="rect">
            <a:avLst/>
          </a:prstGeom>
        </p:spPr>
      </p:pic>
    </p:spTree>
    <p:extLst>
      <p:ext uri="{BB962C8B-B14F-4D97-AF65-F5344CB8AC3E}">
        <p14:creationId xmlns:p14="http://schemas.microsoft.com/office/powerpoint/2010/main" val="1029974915"/>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464024"/>
            <a:ext cx="4126860" cy="614149"/>
          </a:xfrm>
        </p:spPr>
        <p:txBody>
          <a:bodyPr>
            <a:normAutofit/>
          </a:bodyPr>
          <a:lstStyle/>
          <a:p>
            <a:r>
              <a:rPr lang="ru-RU" sz="2800" dirty="0">
                <a:latin typeface="Times New Roman" panose="02020603050405020304" pitchFamily="18" charset="0"/>
                <a:cs typeface="Times New Roman" panose="02020603050405020304" pitchFamily="18" charset="0"/>
              </a:rPr>
              <a:t>Солнечный</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663250" y="1078172"/>
            <a:ext cx="2774779" cy="4080681"/>
          </a:xfrm>
          <a:prstGeom prst="rect">
            <a:avLst/>
          </a:prstGeom>
        </p:spPr>
      </p:pic>
      <p:sp>
        <p:nvSpPr>
          <p:cNvPr id="4" name="Текст 3"/>
          <p:cNvSpPr>
            <a:spLocks noGrp="1"/>
          </p:cNvSpPr>
          <p:nvPr>
            <p:ph type="body" sz="half" idx="2"/>
          </p:nvPr>
        </p:nvSpPr>
        <p:spPr>
          <a:xfrm>
            <a:off x="693642" y="1419368"/>
            <a:ext cx="4126861" cy="3955218"/>
          </a:xfrm>
        </p:spPr>
        <p:txBody>
          <a:bodyPr>
            <a:normAutofit/>
          </a:bodyPr>
          <a:lstStyle/>
          <a:p>
            <a:pPr algn="l"/>
            <a:r>
              <a:rPr lang="ru-RU" sz="1400" dirty="0">
                <a:latin typeface="Times New Roman" panose="02020603050405020304" pitchFamily="18" charset="0"/>
                <a:cs typeface="Times New Roman" panose="02020603050405020304" pitchFamily="18" charset="0"/>
              </a:rPr>
              <a:t>Расположен в юго-западной части Красноярского края. Со всех сторон окружен территорией </a:t>
            </a:r>
            <a:r>
              <a:rPr lang="ru-RU" sz="1400" dirty="0" err="1">
                <a:latin typeface="Times New Roman" panose="02020603050405020304" pitchFamily="18" charset="0"/>
                <a:cs typeface="Times New Roman" panose="02020603050405020304" pitchFamily="18" charset="0"/>
              </a:rPr>
              <a:t>Ужурского</a:t>
            </a:r>
            <a:r>
              <a:rPr lang="ru-RU" sz="1400" dirty="0">
                <a:latin typeface="Times New Roman" panose="02020603050405020304" pitchFamily="18" charset="0"/>
                <a:cs typeface="Times New Roman" panose="02020603050405020304" pitchFamily="18" charset="0"/>
              </a:rPr>
              <a:t> района.</a:t>
            </a:r>
          </a:p>
          <a:p>
            <a:pPr algn="l"/>
            <a:r>
              <a:rPr lang="ru-RU" sz="1400" dirty="0">
                <a:latin typeface="Times New Roman" panose="02020603050405020304" pitchFamily="18" charset="0"/>
                <a:cs typeface="Times New Roman" panose="02020603050405020304" pitchFamily="18" charset="0"/>
              </a:rPr>
              <a:t>Образован 19 октября 1965 года, как военный городок ракетчиков Ужур-4 </a:t>
            </a:r>
            <a:r>
              <a:rPr lang="ru-RU" sz="1400" dirty="0" err="1">
                <a:latin typeface="Times New Roman" panose="02020603050405020304" pitchFamily="18" charset="0"/>
                <a:cs typeface="Times New Roman" panose="02020603050405020304" pitchFamily="18" charset="0"/>
              </a:rPr>
              <a:t>Ужурской</a:t>
            </a:r>
            <a:r>
              <a:rPr lang="ru-RU" sz="1400" dirty="0">
                <a:latin typeface="Times New Roman" panose="02020603050405020304" pitchFamily="18" charset="0"/>
                <a:cs typeface="Times New Roman" panose="02020603050405020304" pitchFamily="18" charset="0"/>
              </a:rPr>
              <a:t> ракетной дивизии. Имеет статус ЗАТО.</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8434" y="3118512"/>
            <a:ext cx="2871465" cy="1792379"/>
          </a:xfrm>
          <a:prstGeom prst="rect">
            <a:avLst/>
          </a:prstGeom>
        </p:spPr>
      </p:pic>
    </p:spTree>
    <p:extLst>
      <p:ext uri="{BB962C8B-B14F-4D97-AF65-F5344CB8AC3E}">
        <p14:creationId xmlns:p14="http://schemas.microsoft.com/office/powerpoint/2010/main" val="3263906168"/>
      </p:ext>
    </p:extLst>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54842"/>
            <a:ext cx="4126860" cy="586854"/>
          </a:xfrm>
        </p:spPr>
        <p:txBody>
          <a:bodyPr>
            <a:normAutofit/>
          </a:bodyPr>
          <a:lstStyle/>
          <a:p>
            <a:r>
              <a:rPr lang="ru-RU" sz="2800" dirty="0">
                <a:latin typeface="Times New Roman" panose="02020603050405020304" pitchFamily="18" charset="0"/>
                <a:cs typeface="Times New Roman" panose="02020603050405020304" pitchFamily="18" charset="0"/>
              </a:rPr>
              <a:t>Ужур</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063400" y="1160060"/>
            <a:ext cx="2811357" cy="3971498"/>
          </a:xfrm>
          <a:prstGeom prst="rect">
            <a:avLst/>
          </a:prstGeom>
        </p:spPr>
      </p:pic>
      <p:sp>
        <p:nvSpPr>
          <p:cNvPr id="4" name="Текст 3"/>
          <p:cNvSpPr>
            <a:spLocks noGrp="1"/>
          </p:cNvSpPr>
          <p:nvPr>
            <p:ph type="body" sz="half" idx="2"/>
          </p:nvPr>
        </p:nvSpPr>
        <p:spPr>
          <a:xfrm>
            <a:off x="693642" y="1160060"/>
            <a:ext cx="4126861" cy="4214525"/>
          </a:xfrm>
        </p:spPr>
        <p:txBody>
          <a:bodyPr>
            <a:normAutofit/>
          </a:bodyPr>
          <a:lstStyle/>
          <a:p>
            <a:pPr algn="l"/>
            <a:r>
              <a:rPr lang="ru-RU" sz="1400" dirty="0">
                <a:latin typeface="Times New Roman" panose="02020603050405020304" pitchFamily="18" charset="0"/>
                <a:cs typeface="Times New Roman" panose="02020603050405020304" pitchFamily="18" charset="0"/>
              </a:rPr>
              <a:t>Город расположен на реках </a:t>
            </a:r>
            <a:r>
              <a:rPr lang="ru-RU" sz="1400" dirty="0" err="1">
                <a:latin typeface="Times New Roman" panose="02020603050405020304" pitchFamily="18" charset="0"/>
                <a:cs typeface="Times New Roman" panose="02020603050405020304" pitchFamily="18" charset="0"/>
              </a:rPr>
              <a:t>Ужурке</a:t>
            </a:r>
            <a:r>
              <a:rPr lang="ru-RU" sz="1400" dirty="0">
                <a:latin typeface="Times New Roman" panose="02020603050405020304" pitchFamily="18" charset="0"/>
                <a:cs typeface="Times New Roman" panose="02020603050405020304" pitchFamily="18" charset="0"/>
              </a:rPr>
              <a:t> и Чернавке.</a:t>
            </a:r>
          </a:p>
          <a:p>
            <a:pPr algn="l"/>
            <a:r>
              <a:rPr lang="ru-RU" sz="1400" dirty="0">
                <a:latin typeface="Times New Roman" panose="02020603050405020304" pitchFamily="18" charset="0"/>
                <a:cs typeface="Times New Roman" panose="02020603050405020304" pitchFamily="18" charset="0"/>
              </a:rPr>
              <a:t>Основан в 1760 году, до 1822 года был небольшой деревней (улусом), населенной хакасами. С 1822 года – центр </a:t>
            </a:r>
            <a:r>
              <a:rPr lang="ru-RU" sz="1400" dirty="0" err="1">
                <a:latin typeface="Times New Roman" panose="02020603050405020304" pitchFamily="18" charset="0"/>
                <a:cs typeface="Times New Roman" panose="02020603050405020304" pitchFamily="18" charset="0"/>
              </a:rPr>
              <a:t>Ужурской</a:t>
            </a:r>
            <a:r>
              <a:rPr lang="ru-RU" sz="1400" dirty="0">
                <a:latin typeface="Times New Roman" panose="02020603050405020304" pitchFamily="18" charset="0"/>
                <a:cs typeface="Times New Roman" panose="02020603050405020304" pitchFamily="18" charset="0"/>
              </a:rPr>
              <a:t> волости </a:t>
            </a:r>
            <a:r>
              <a:rPr lang="ru-RU" sz="1400" dirty="0" err="1">
                <a:latin typeface="Times New Roman" panose="02020603050405020304" pitchFamily="18" charset="0"/>
                <a:cs typeface="Times New Roman" panose="02020603050405020304" pitchFamily="18" charset="0"/>
              </a:rPr>
              <a:t>Ачинского</a:t>
            </a:r>
            <a:r>
              <a:rPr lang="ru-RU" sz="1400" dirty="0">
                <a:latin typeface="Times New Roman" panose="02020603050405020304" pitchFamily="18" charset="0"/>
                <a:cs typeface="Times New Roman" panose="02020603050405020304" pitchFamily="18" charset="0"/>
              </a:rPr>
              <a:t> уезда Енисейской губернии. В феврале 1942 года Ужур получил статус рабочего поселка. В 1953 году рабочий поселок Ужур почил статус города.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7654" y="3145809"/>
            <a:ext cx="2944623" cy="1743607"/>
          </a:xfrm>
          <a:prstGeom prst="rect">
            <a:avLst/>
          </a:prstGeom>
        </p:spPr>
      </p:pic>
    </p:spTree>
    <p:extLst>
      <p:ext uri="{BB962C8B-B14F-4D97-AF65-F5344CB8AC3E}">
        <p14:creationId xmlns:p14="http://schemas.microsoft.com/office/powerpoint/2010/main" val="2889251742"/>
      </p:ext>
    </p:extLst>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286603"/>
            <a:ext cx="4126860" cy="655093"/>
          </a:xfrm>
        </p:spPr>
        <p:txBody>
          <a:bodyPr>
            <a:normAutofit/>
          </a:bodyPr>
          <a:lstStyle/>
          <a:p>
            <a:r>
              <a:rPr lang="ru-RU" sz="2800" dirty="0">
                <a:latin typeface="Times New Roman" panose="02020603050405020304" pitchFamily="18" charset="0"/>
                <a:cs typeface="Times New Roman" panose="02020603050405020304" pitchFamily="18" charset="0"/>
              </a:rPr>
              <a:t>Назарово</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820503" y="941696"/>
            <a:ext cx="2578832" cy="4389500"/>
          </a:xfrm>
          <a:prstGeom prst="rect">
            <a:avLst/>
          </a:prstGeom>
        </p:spPr>
      </p:pic>
      <p:sp>
        <p:nvSpPr>
          <p:cNvPr id="4" name="Текст 3"/>
          <p:cNvSpPr>
            <a:spLocks noGrp="1"/>
          </p:cNvSpPr>
          <p:nvPr>
            <p:ph type="body" sz="half" idx="2"/>
          </p:nvPr>
        </p:nvSpPr>
        <p:spPr>
          <a:xfrm>
            <a:off x="693642" y="1255594"/>
            <a:ext cx="4126861" cy="4118991"/>
          </a:xfrm>
        </p:spPr>
        <p:txBody>
          <a:bodyPr>
            <a:normAutofit/>
          </a:bodyPr>
          <a:lstStyle/>
          <a:p>
            <a:pPr algn="l"/>
            <a:r>
              <a:rPr lang="ru-RU" sz="1400" dirty="0">
                <a:latin typeface="Times New Roman" panose="02020603050405020304" pitchFamily="18" charset="0"/>
                <a:cs typeface="Times New Roman" panose="02020603050405020304" pitchFamily="18" charset="0"/>
              </a:rPr>
              <a:t>Город расположен на левом берегу Чулыма (приток Оби).</a:t>
            </a:r>
          </a:p>
          <a:p>
            <a:pPr algn="l"/>
            <a:r>
              <a:rPr lang="ru-RU" sz="1400" dirty="0">
                <a:latin typeface="Times New Roman" panose="02020603050405020304" pitchFamily="18" charset="0"/>
                <a:cs typeface="Times New Roman" panose="02020603050405020304" pitchFamily="18" charset="0"/>
              </a:rPr>
              <a:t>В 1700 году на месте современного города появилась деревня Назаровская. В конце 19 века в районе Назарово были найдены месторождения бурого угля. В 1946 году село получило статус рабочего поселка. В послевоенные годы был открыт угольный развез, построена Назаровская ГРЭС. В 1961 года рабочий поселок получил статус города.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2688" y="3315089"/>
            <a:ext cx="3084843" cy="1816765"/>
          </a:xfrm>
          <a:prstGeom prst="rect">
            <a:avLst/>
          </a:prstGeom>
        </p:spPr>
      </p:pic>
    </p:spTree>
    <p:extLst>
      <p:ext uri="{BB962C8B-B14F-4D97-AF65-F5344CB8AC3E}">
        <p14:creationId xmlns:p14="http://schemas.microsoft.com/office/powerpoint/2010/main" val="98712157"/>
      </p:ext>
    </p:extLst>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95786"/>
            <a:ext cx="4126860" cy="682388"/>
          </a:xfrm>
        </p:spPr>
        <p:txBody>
          <a:bodyPr>
            <a:normAutofit/>
          </a:bodyPr>
          <a:lstStyle/>
          <a:p>
            <a:r>
              <a:rPr lang="ru-RU" sz="2800" dirty="0">
                <a:latin typeface="Times New Roman" panose="02020603050405020304" pitchFamily="18" charset="0"/>
                <a:cs typeface="Times New Roman" panose="02020603050405020304" pitchFamily="18" charset="0"/>
              </a:rPr>
              <a:t>Шарыпово</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54571" y="736980"/>
            <a:ext cx="2651990" cy="4499238"/>
          </a:xfrm>
          <a:prstGeom prst="rect">
            <a:avLst/>
          </a:prstGeom>
        </p:spPr>
      </p:pic>
      <p:sp>
        <p:nvSpPr>
          <p:cNvPr id="4" name="Текст 3"/>
          <p:cNvSpPr>
            <a:spLocks noGrp="1"/>
          </p:cNvSpPr>
          <p:nvPr>
            <p:ph type="body" sz="half" idx="2"/>
          </p:nvPr>
        </p:nvSpPr>
        <p:spPr>
          <a:xfrm>
            <a:off x="693642" y="1446664"/>
            <a:ext cx="4126861" cy="3927922"/>
          </a:xfrm>
        </p:spPr>
        <p:txBody>
          <a:bodyPr>
            <a:normAutofit fontScale="92500"/>
          </a:bodyPr>
          <a:lstStyle/>
          <a:p>
            <a:pPr algn="l"/>
            <a:r>
              <a:rPr lang="ru-RU" sz="1500" dirty="0">
                <a:latin typeface="Times New Roman" panose="02020603050405020304" pitchFamily="18" charset="0"/>
                <a:cs typeface="Times New Roman" panose="02020603050405020304" pitchFamily="18" charset="0"/>
              </a:rPr>
              <a:t>Город расположен на стыке предгорий </a:t>
            </a:r>
            <a:r>
              <a:rPr lang="ru-RU" sz="1500" dirty="0" err="1">
                <a:latin typeface="Times New Roman" panose="02020603050405020304" pitchFamily="18" charset="0"/>
                <a:cs typeface="Times New Roman" panose="02020603050405020304" pitchFamily="18" charset="0"/>
              </a:rPr>
              <a:t>Кузнекого</a:t>
            </a:r>
            <a:r>
              <a:rPr lang="ru-RU" sz="1500" dirty="0">
                <a:latin typeface="Times New Roman" panose="02020603050405020304" pitchFamily="18" charset="0"/>
                <a:cs typeface="Times New Roman" panose="02020603050405020304" pitchFamily="18" charset="0"/>
              </a:rPr>
              <a:t> Алатау и Назаровской котловины на реке </a:t>
            </a:r>
            <a:r>
              <a:rPr lang="ru-RU" sz="1500" dirty="0" err="1">
                <a:latin typeface="Times New Roman" panose="02020603050405020304" pitchFamily="18" charset="0"/>
                <a:cs typeface="Times New Roman" panose="02020603050405020304" pitchFamily="18" charset="0"/>
              </a:rPr>
              <a:t>Кадат</a:t>
            </a:r>
            <a:r>
              <a:rPr lang="ru-RU" sz="1500" dirty="0">
                <a:latin typeface="Times New Roman" panose="02020603050405020304" pitchFamily="18" charset="0"/>
                <a:cs typeface="Times New Roman" panose="02020603050405020304" pitchFamily="18" charset="0"/>
              </a:rPr>
              <a:t> (приток </a:t>
            </a:r>
            <a:r>
              <a:rPr lang="ru-RU" sz="1500" dirty="0" err="1">
                <a:latin typeface="Times New Roman" panose="02020603050405020304" pitchFamily="18" charset="0"/>
                <a:cs typeface="Times New Roman" panose="02020603050405020304" pitchFamily="18" charset="0"/>
              </a:rPr>
              <a:t>Береша</a:t>
            </a:r>
            <a:r>
              <a:rPr lang="ru-RU" sz="1500" dirty="0">
                <a:latin typeface="Times New Roman" panose="02020603050405020304" pitchFamily="18" charset="0"/>
                <a:cs typeface="Times New Roman" panose="02020603050405020304" pitchFamily="18" charset="0"/>
              </a:rPr>
              <a:t> бассейн Чулыма).</a:t>
            </a:r>
          </a:p>
          <a:p>
            <a:pPr algn="l"/>
            <a:r>
              <a:rPr lang="ru-RU" sz="1500" dirty="0">
                <a:latin typeface="Times New Roman" panose="02020603050405020304" pitchFamily="18" charset="0"/>
                <a:cs typeface="Times New Roman" panose="02020603050405020304" pitchFamily="18" charset="0"/>
              </a:rPr>
              <a:t>В 18 веке на месте современного города появилось поселение </a:t>
            </a:r>
            <a:r>
              <a:rPr lang="ru-RU" sz="1500" dirty="0" err="1">
                <a:latin typeface="Times New Roman" panose="02020603050405020304" pitchFamily="18" charset="0"/>
                <a:cs typeface="Times New Roman" panose="02020603050405020304" pitchFamily="18" charset="0"/>
              </a:rPr>
              <a:t>Шарыповское</a:t>
            </a:r>
            <a:r>
              <a:rPr lang="ru-RU" sz="1500" dirty="0">
                <a:latin typeface="Times New Roman" panose="02020603050405020304" pitchFamily="18" charset="0"/>
                <a:cs typeface="Times New Roman" panose="02020603050405020304" pitchFamily="18" charset="0"/>
              </a:rPr>
              <a:t>. </a:t>
            </a:r>
          </a:p>
          <a:p>
            <a:pPr algn="l"/>
            <a:r>
              <a:rPr lang="ru-RU" sz="1500" dirty="0">
                <a:latin typeface="Times New Roman" panose="02020603050405020304" pitchFamily="18" charset="0"/>
                <a:cs typeface="Times New Roman" panose="02020603050405020304" pitchFamily="18" charset="0"/>
              </a:rPr>
              <a:t>Весной 1977 года село получило статус рабочего поселка, а июле 1981 года Шарыпово преобразован в город. Развитие города связано с освоением КАТЭК: Березовским угольным разрезом и Березовской ГРЭС.</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0629" y="3289394"/>
            <a:ext cx="3017782" cy="1835055"/>
          </a:xfrm>
          <a:prstGeom prst="rect">
            <a:avLst/>
          </a:prstGeom>
        </p:spPr>
      </p:pic>
    </p:spTree>
    <p:extLst>
      <p:ext uri="{BB962C8B-B14F-4D97-AF65-F5344CB8AC3E}">
        <p14:creationId xmlns:p14="http://schemas.microsoft.com/office/powerpoint/2010/main" val="964395893"/>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286603"/>
            <a:ext cx="4126860" cy="399197"/>
          </a:xfrm>
        </p:spPr>
        <p:txBody>
          <a:bodyPr>
            <a:normAutofit fontScale="90000"/>
          </a:bodyPr>
          <a:lstStyle/>
          <a:p>
            <a:r>
              <a:rPr lang="ru-RU" sz="2800" dirty="0">
                <a:latin typeface="Times New Roman" panose="02020603050405020304" pitchFamily="18" charset="0"/>
                <a:cs typeface="Times New Roman" panose="02020603050405020304" pitchFamily="18" charset="0"/>
              </a:rPr>
              <a:t>Шушенское</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72502" y="1097178"/>
            <a:ext cx="2712955" cy="4075323"/>
          </a:xfrm>
          <a:prstGeom prst="rect">
            <a:avLst/>
          </a:prstGeom>
        </p:spPr>
      </p:pic>
      <p:sp>
        <p:nvSpPr>
          <p:cNvPr id="4" name="Текст 3"/>
          <p:cNvSpPr>
            <a:spLocks noGrp="1"/>
          </p:cNvSpPr>
          <p:nvPr>
            <p:ph type="body" sz="half" idx="2"/>
          </p:nvPr>
        </p:nvSpPr>
        <p:spPr>
          <a:xfrm>
            <a:off x="177422" y="573207"/>
            <a:ext cx="4995080" cy="4926842"/>
          </a:xfrm>
        </p:spPr>
        <p:txBody>
          <a:bodyPr>
            <a:noAutofit/>
          </a:bodyPr>
          <a:lstStyle/>
          <a:p>
            <a:pPr algn="l"/>
            <a:r>
              <a:rPr lang="ru-RU" sz="1400" dirty="0">
                <a:latin typeface="Times New Roman" panose="02020603050405020304" pitchFamily="18" charset="0"/>
                <a:cs typeface="Times New Roman" panose="02020603050405020304" pitchFamily="18" charset="0"/>
              </a:rPr>
              <a:t>Поселок городского типа расположен на юге края, близь впадения реки </a:t>
            </a:r>
            <a:r>
              <a:rPr lang="ru-RU" sz="1400" dirty="0" err="1">
                <a:latin typeface="Times New Roman" panose="02020603050405020304" pitchFamily="18" charset="0"/>
                <a:cs typeface="Times New Roman" panose="02020603050405020304" pitchFamily="18" charset="0"/>
              </a:rPr>
              <a:t>Шушь</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Енисей. В </a:t>
            </a:r>
            <a:r>
              <a:rPr lang="ru-RU" sz="1400" dirty="0">
                <a:latin typeface="Times New Roman" panose="02020603050405020304" pitchFamily="18" charset="0"/>
                <a:cs typeface="Times New Roman" panose="02020603050405020304" pitchFamily="18" charset="0"/>
              </a:rPr>
              <a:t>1744 году на месте современного поселка было основано поселение </a:t>
            </a:r>
            <a:r>
              <a:rPr lang="ru-RU" sz="1400" dirty="0" err="1">
                <a:latin typeface="Times New Roman" panose="02020603050405020304" pitchFamily="18" charset="0"/>
                <a:cs typeface="Times New Roman" panose="02020603050405020304" pitchFamily="18" charset="0"/>
              </a:rPr>
              <a:t>Шушь</a:t>
            </a:r>
            <a:r>
              <a:rPr lang="ru-RU" sz="1400" dirty="0">
                <a:latin typeface="Times New Roman" panose="02020603050405020304" pitchFamily="18" charset="0"/>
                <a:cs typeface="Times New Roman" panose="02020603050405020304" pitchFamily="18" charset="0"/>
              </a:rPr>
              <a:t>. Основанием поселения было вызвано очень выгодным положением этого места, где проходила дорого от Абаканского к Саянскому острогу. После земельной реформы 1822 года Шушенское получило статус села. В середине 19 века село становится местом для ссылки декабристов, а позже революционеров. </a:t>
            </a: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1963 году началось строительство Саяно-Шушенской ГЭС. В 1976 году был открыт государственный природный заповедник «Саяно-Шушенский». В 1992 году музей «Сибирская ссылка </a:t>
            </a:r>
            <a:r>
              <a:rPr lang="ru-RU" sz="1400" dirty="0" err="1">
                <a:latin typeface="Times New Roman" panose="02020603050405020304" pitchFamily="18" charset="0"/>
                <a:cs typeface="Times New Roman" panose="02020603050405020304" pitchFamily="18" charset="0"/>
              </a:rPr>
              <a:t>В.И.Ленина</a:t>
            </a:r>
            <a:r>
              <a:rPr lang="ru-RU" sz="1400" dirty="0">
                <a:latin typeface="Times New Roman" panose="02020603050405020304" pitchFamily="18" charset="0"/>
                <a:cs typeface="Times New Roman" panose="02020603050405020304" pitchFamily="18" charset="0"/>
              </a:rPr>
              <a:t>» преобразовали в историко-этнографический музей-заповедник «Шушенское». В 199 году был создан уникальный национальный парк «</a:t>
            </a:r>
            <a:r>
              <a:rPr lang="ru-RU" sz="1400" dirty="0" err="1">
                <a:latin typeface="Times New Roman" panose="02020603050405020304" pitchFamily="18" charset="0"/>
                <a:cs typeface="Times New Roman" panose="02020603050405020304" pitchFamily="18" charset="0"/>
              </a:rPr>
              <a:t>Шушенский</a:t>
            </a:r>
            <a:r>
              <a:rPr lang="ru-RU" sz="1400" dirty="0">
                <a:latin typeface="Times New Roman" panose="02020603050405020304" pitchFamily="18" charset="0"/>
                <a:cs typeface="Times New Roman" panose="02020603050405020304" pitchFamily="18" charset="0"/>
              </a:rPr>
              <a:t> бор».</a:t>
            </a:r>
          </a:p>
          <a:p>
            <a:pPr algn="l"/>
            <a:endParaRPr lang="ru-RU" sz="1400"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461" y="3261815"/>
            <a:ext cx="3076419" cy="1910686"/>
          </a:xfrm>
          <a:prstGeom prst="rect">
            <a:avLst/>
          </a:prstGeom>
        </p:spPr>
      </p:pic>
    </p:spTree>
    <p:extLst>
      <p:ext uri="{BB962C8B-B14F-4D97-AF65-F5344CB8AC3E}">
        <p14:creationId xmlns:p14="http://schemas.microsoft.com/office/powerpoint/2010/main" val="12667570"/>
      </p:ext>
    </p:extLst>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232012"/>
            <a:ext cx="4126860" cy="453788"/>
          </a:xfrm>
        </p:spPr>
        <p:txBody>
          <a:bodyPr>
            <a:noAutofit/>
          </a:bodyPr>
          <a:lstStyle/>
          <a:p>
            <a:r>
              <a:rPr lang="ru-RU" sz="2800" dirty="0">
                <a:latin typeface="Times New Roman" panose="02020603050405020304" pitchFamily="18" charset="0"/>
                <a:cs typeface="Times New Roman" panose="02020603050405020304" pitchFamily="18" charset="0"/>
              </a:rPr>
              <a:t>Минусинск</a:t>
            </a:r>
          </a:p>
        </p:txBody>
      </p:sp>
      <p:pic>
        <p:nvPicPr>
          <p:cNvPr id="5" name="Объект 4"/>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5054395" y="926753"/>
            <a:ext cx="2793068" cy="4054680"/>
          </a:xfrm>
          <a:prstGeom prst="rect">
            <a:avLst/>
          </a:prstGeom>
        </p:spPr>
      </p:pic>
      <p:sp>
        <p:nvSpPr>
          <p:cNvPr id="4" name="Текст 3"/>
          <p:cNvSpPr>
            <a:spLocks noGrp="1"/>
          </p:cNvSpPr>
          <p:nvPr>
            <p:ph type="body" sz="half" idx="2"/>
          </p:nvPr>
        </p:nvSpPr>
        <p:spPr>
          <a:xfrm>
            <a:off x="327546" y="685800"/>
            <a:ext cx="4492957" cy="4688786"/>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Минусинск расположен в южной части Красноярского края, в центре лесостепной Минусинской котловины, по обоим берегам Минусинской протоки Енисея. Протока делит город на две части – старую, сохранившую черты сибирского города 19 века, и новую, где расположены современные многоэтажные микрорайоны.</a:t>
            </a:r>
          </a:p>
          <a:p>
            <a:pPr algn="l"/>
            <a:r>
              <a:rPr lang="ru-RU" sz="5600" dirty="0">
                <a:latin typeface="Times New Roman" panose="02020603050405020304" pitchFamily="18" charset="0"/>
                <a:cs typeface="Times New Roman" panose="02020603050405020304" pitchFamily="18" charset="0"/>
              </a:rPr>
              <a:t>Город был основан в 1739 году при впадении реки Минусы в судоходный приток Енисея, как село </a:t>
            </a:r>
            <a:r>
              <a:rPr lang="ru-RU" sz="5600" dirty="0" err="1">
                <a:latin typeface="Times New Roman" panose="02020603050405020304" pitchFamily="18" charset="0"/>
                <a:cs typeface="Times New Roman" panose="02020603050405020304" pitchFamily="18" charset="0"/>
              </a:rPr>
              <a:t>Миньюсинское</a:t>
            </a:r>
            <a:r>
              <a:rPr lang="ru-RU" sz="5600" dirty="0">
                <a:latin typeface="Times New Roman" panose="02020603050405020304" pitchFamily="18" charset="0"/>
                <a:cs typeface="Times New Roman" panose="02020603050405020304" pitchFamily="18" charset="0"/>
              </a:rPr>
              <a:t> (позже – Минусинское). После образования в1822 году Енисейской губернии с центром в Красноярске Минусинск получил статус города и окружного центра. С развитием золотопромышленности и заселением Минусинской котловины город становится главным торговым и культурным центром большого и развитого сельскохозяйственного региона.</a:t>
            </a:r>
          </a:p>
          <a:p>
            <a:endParaRPr lang="ru-RU" dirty="0"/>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2004" y="3220872"/>
            <a:ext cx="3017782" cy="1760561"/>
          </a:xfrm>
          <a:prstGeom prst="rect">
            <a:avLst/>
          </a:prstGeom>
        </p:spPr>
      </p:pic>
    </p:spTree>
    <p:extLst>
      <p:ext uri="{BB962C8B-B14F-4D97-AF65-F5344CB8AC3E}">
        <p14:creationId xmlns:p14="http://schemas.microsoft.com/office/powerpoint/2010/main" val="541380062"/>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228600"/>
            <a:ext cx="4126860" cy="640080"/>
          </a:xfrm>
        </p:spPr>
        <p:txBody>
          <a:bodyPr>
            <a:noAutofit/>
          </a:bodyPr>
          <a:lstStyle/>
          <a:p>
            <a:r>
              <a:rPr lang="ru-RU" sz="2800" dirty="0">
                <a:latin typeface="Times New Roman" panose="02020603050405020304" pitchFamily="18" charset="0"/>
                <a:cs typeface="Times New Roman" panose="02020603050405020304" pitchFamily="18" charset="0"/>
              </a:rPr>
              <a:t>Красноярск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044441" y="685800"/>
            <a:ext cx="2910840" cy="4310868"/>
          </a:xfrm>
          <a:prstGeom prst="rect">
            <a:avLst/>
          </a:prstGeom>
        </p:spPr>
      </p:pic>
      <p:sp>
        <p:nvSpPr>
          <p:cNvPr id="4" name="Текст 3"/>
          <p:cNvSpPr>
            <a:spLocks noGrp="1"/>
          </p:cNvSpPr>
          <p:nvPr>
            <p:ph type="body" sz="half" idx="2"/>
          </p:nvPr>
        </p:nvSpPr>
        <p:spPr>
          <a:xfrm>
            <a:off x="693642" y="1188720"/>
            <a:ext cx="4126861" cy="4185865"/>
          </a:xfrm>
        </p:spPr>
        <p:txBody>
          <a:bodyPr>
            <a:noAutofit/>
          </a:bodyPr>
          <a:lstStyle/>
          <a:p>
            <a:pPr algn="l"/>
            <a:r>
              <a:rPr lang="ru-RU" sz="1400" dirty="0">
                <a:latin typeface="Times New Roman" panose="02020603050405020304" pitchFamily="18" charset="0"/>
                <a:cs typeface="Times New Roman" panose="02020603050405020304" pitchFamily="18" charset="0"/>
              </a:rPr>
              <a:t>Один из крупнейших городов России, крупнейший культурный, образовательный, экономический и промышленный центр Восточной Сибири. 20 мая 2021 года Красноярску было присвоено звание «Город трудовой доблести».</a:t>
            </a:r>
          </a:p>
          <a:p>
            <a:pPr algn="l"/>
            <a:r>
              <a:rPr lang="ru-RU" sz="1400" dirty="0">
                <a:latin typeface="Times New Roman" panose="02020603050405020304" pitchFamily="18" charset="0"/>
                <a:cs typeface="Times New Roman" panose="02020603050405020304" pitchFamily="18" charset="0"/>
              </a:rPr>
              <a:t>Город расположен в середине России, на обоих берегах Енисея на стыке Западно-Сибирской равнины, Среднесибирского плоскогорья и Саянских гор в ущелье, образованном самыми северными отрогами Восточного </a:t>
            </a:r>
            <a:r>
              <a:rPr lang="ru-RU" sz="1400" dirty="0" err="1">
                <a:latin typeface="Times New Roman" panose="02020603050405020304" pitchFamily="18" charset="0"/>
                <a:cs typeface="Times New Roman" panose="02020603050405020304" pitchFamily="18" charset="0"/>
              </a:rPr>
              <a:t>Саяна</a:t>
            </a:r>
            <a:r>
              <a:rPr lang="ru-RU" sz="1400" dirty="0">
                <a:latin typeface="Times New Roman" panose="02020603050405020304" pitchFamily="18" charset="0"/>
                <a:cs typeface="Times New Roman" panose="02020603050405020304" pitchFamily="18" charset="0"/>
              </a:rPr>
              <a:t>.  </a:t>
            </a:r>
          </a:p>
          <a:p>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5281" y="2551084"/>
            <a:ext cx="3054361" cy="2121592"/>
          </a:xfrm>
          <a:prstGeom prst="rect">
            <a:avLst/>
          </a:prstGeom>
        </p:spPr>
      </p:pic>
    </p:spTree>
    <p:extLst>
      <p:ext uri="{BB962C8B-B14F-4D97-AF65-F5344CB8AC3E}">
        <p14:creationId xmlns:p14="http://schemas.microsoft.com/office/powerpoint/2010/main" val="621642982"/>
      </p:ext>
    </p:extLst>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81000"/>
            <a:ext cx="4126860" cy="685800"/>
          </a:xfrm>
        </p:spPr>
        <p:txBody>
          <a:bodyPr>
            <a:normAutofit/>
          </a:bodyPr>
          <a:lstStyle/>
          <a:p>
            <a:r>
              <a:rPr lang="ru-RU" sz="2800" dirty="0">
                <a:latin typeface="Times New Roman" panose="02020603050405020304" pitchFamily="18" charset="0"/>
                <a:cs typeface="Times New Roman" panose="02020603050405020304" pitchFamily="18" charset="0"/>
              </a:rPr>
              <a:t>Диксон</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98474" y="1264920"/>
            <a:ext cx="2560542" cy="3499407"/>
          </a:xfrm>
          <a:prstGeom prst="rect">
            <a:avLst/>
          </a:prstGeom>
        </p:spPr>
      </p:pic>
      <p:sp>
        <p:nvSpPr>
          <p:cNvPr id="4" name="Текст 3"/>
          <p:cNvSpPr>
            <a:spLocks noGrp="1"/>
          </p:cNvSpPr>
          <p:nvPr>
            <p:ph type="body" sz="half" idx="2"/>
          </p:nvPr>
        </p:nvSpPr>
        <p:spPr>
          <a:xfrm>
            <a:off x="693642" y="1463040"/>
            <a:ext cx="4126861" cy="3911545"/>
          </a:xfrm>
        </p:spPr>
        <p:txBody>
          <a:bodyPr>
            <a:normAutofit/>
          </a:bodyPr>
          <a:lstStyle/>
          <a:p>
            <a:pPr algn="l"/>
            <a:r>
              <a:rPr lang="ru-RU" sz="1400" dirty="0">
                <a:latin typeface="Times New Roman" panose="02020603050405020304" pitchFamily="18" charset="0"/>
                <a:cs typeface="Times New Roman" panose="02020603050405020304" pitchFamily="18" charset="0"/>
              </a:rPr>
              <a:t>Диксон – поселок городского типа - расположен на северо-западной оконечности Таймырского полуострова, в устье Енисейского залива, на побережье Карского моря и является самым северным портом в России. Это арктический порт, с которым связана история освоения Северного морского пути.</a:t>
            </a:r>
          </a:p>
          <a:p>
            <a:pPr algn="l"/>
            <a:r>
              <a:rPr lang="ru-RU" sz="1400" dirty="0">
                <a:latin typeface="Times New Roman" panose="02020603050405020304" pitchFamily="18" charset="0"/>
                <a:cs typeface="Times New Roman" panose="02020603050405020304" pitchFamily="18" charset="0"/>
              </a:rPr>
              <a:t>7 сентября 1915 года радиостанция Диксон впервые вышла в эфир. Эта дата считается днём основания поселка Диксон.</a:t>
            </a:r>
          </a:p>
          <a:p>
            <a:pPr algn="l"/>
            <a:endParaRPr lang="ru-RU" sz="1400"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6988" y="2690276"/>
            <a:ext cx="3003451" cy="1744563"/>
          </a:xfrm>
          <a:prstGeom prst="rect">
            <a:avLst/>
          </a:prstGeom>
        </p:spPr>
      </p:pic>
    </p:spTree>
    <p:extLst>
      <p:ext uri="{BB962C8B-B14F-4D97-AF65-F5344CB8AC3E}">
        <p14:creationId xmlns:p14="http://schemas.microsoft.com/office/powerpoint/2010/main" val="4104544854"/>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65760"/>
            <a:ext cx="4126860" cy="655320"/>
          </a:xfrm>
        </p:spPr>
        <p:txBody>
          <a:bodyPr>
            <a:normAutofit/>
          </a:bodyPr>
          <a:lstStyle/>
          <a:p>
            <a:r>
              <a:rPr lang="ru-RU" sz="2800" dirty="0">
                <a:latin typeface="Times New Roman" panose="02020603050405020304" pitchFamily="18" charset="0"/>
                <a:cs typeface="Times New Roman" panose="02020603050405020304" pitchFamily="18" charset="0"/>
              </a:rPr>
              <a:t>Дудинка </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317346" y="1341120"/>
            <a:ext cx="2597121" cy="3611880"/>
          </a:xfrm>
          <a:prstGeom prst="rect">
            <a:avLst/>
          </a:prstGeom>
        </p:spPr>
      </p:pic>
      <p:sp>
        <p:nvSpPr>
          <p:cNvPr id="4" name="Текст 3"/>
          <p:cNvSpPr>
            <a:spLocks noGrp="1"/>
          </p:cNvSpPr>
          <p:nvPr>
            <p:ph type="body" sz="half" idx="2"/>
          </p:nvPr>
        </p:nvSpPr>
        <p:spPr>
          <a:xfrm>
            <a:off x="693642" y="1341120"/>
            <a:ext cx="4126861" cy="4033465"/>
          </a:xfrm>
        </p:spPr>
        <p:txBody>
          <a:bodyPr>
            <a:normAutofit fontScale="47500" lnSpcReduction="20000"/>
          </a:bodyPr>
          <a:lstStyle/>
          <a:p>
            <a:pPr algn="l"/>
            <a:r>
              <a:rPr lang="ru-RU" sz="2900" dirty="0">
                <a:latin typeface="Times New Roman" panose="02020603050405020304" pitchFamily="18" charset="0"/>
                <a:cs typeface="Times New Roman" panose="02020603050405020304" pitchFamily="18" charset="0"/>
              </a:rPr>
              <a:t>Дудинка основана в 1667 году.</a:t>
            </a:r>
          </a:p>
          <a:p>
            <a:pPr algn="l"/>
            <a:r>
              <a:rPr lang="ru-RU" sz="2900" dirty="0">
                <a:latin typeface="Times New Roman" panose="02020603050405020304" pitchFamily="18" charset="0"/>
                <a:cs typeface="Times New Roman" panose="02020603050405020304" pitchFamily="18" charset="0"/>
              </a:rPr>
              <a:t>5 марта 1951 года село Дудинка </a:t>
            </a:r>
            <a:r>
              <a:rPr lang="ru-RU" sz="2900" dirty="0" smtClean="0">
                <a:latin typeface="Times New Roman" panose="02020603050405020304" pitchFamily="18" charset="0"/>
                <a:cs typeface="Times New Roman" panose="02020603050405020304" pitchFamily="18" charset="0"/>
              </a:rPr>
              <a:t>переименовано </a:t>
            </a:r>
            <a:r>
              <a:rPr lang="ru-RU" sz="2900" dirty="0">
                <a:latin typeface="Times New Roman" panose="02020603050405020304" pitchFamily="18" charset="0"/>
                <a:cs typeface="Times New Roman" panose="02020603050405020304" pitchFamily="18" charset="0"/>
              </a:rPr>
              <a:t>в город.</a:t>
            </a:r>
          </a:p>
          <a:p>
            <a:pPr algn="l"/>
            <a:r>
              <a:rPr lang="ru-RU" sz="2900" dirty="0">
                <a:latin typeface="Times New Roman" panose="02020603050405020304" pitchFamily="18" charset="0"/>
                <a:cs typeface="Times New Roman" panose="02020603050405020304" pitchFamily="18" charset="0"/>
              </a:rPr>
              <a:t>Дудинка – город-порт находящийся на севере Красноярского края за полярным кругом. Является административным центром Таймырского Долгано-Ненецкого района. Несколько сотен лет назад здесь было зимовье на Енисее, но сама Дудинка была основана как морские ворота Норильского промышленного района. Сейчас сюда прибывают корабли из Мурманска по Северному морскому пути и из Красноярска по Енисею.</a:t>
            </a:r>
          </a:p>
          <a:p>
            <a:pPr algn="l"/>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310" y="2776640"/>
            <a:ext cx="2932430" cy="2036240"/>
          </a:xfrm>
          <a:prstGeom prst="rect">
            <a:avLst/>
          </a:prstGeom>
        </p:spPr>
      </p:pic>
    </p:spTree>
    <p:extLst>
      <p:ext uri="{BB962C8B-B14F-4D97-AF65-F5344CB8AC3E}">
        <p14:creationId xmlns:p14="http://schemas.microsoft.com/office/powerpoint/2010/main" val="916132662"/>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82138"/>
            <a:ext cx="4126860" cy="709684"/>
          </a:xfrm>
        </p:spPr>
        <p:txBody>
          <a:bodyPr>
            <a:normAutofit/>
          </a:bodyPr>
          <a:lstStyle/>
          <a:p>
            <a:r>
              <a:rPr lang="ru-RU" sz="2800" dirty="0">
                <a:latin typeface="Times New Roman" panose="02020603050405020304" pitchFamily="18" charset="0"/>
                <a:cs typeface="Times New Roman" panose="02020603050405020304" pitchFamily="18" charset="0"/>
              </a:rPr>
              <a:t>Норильск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22634" y="1433015"/>
            <a:ext cx="2688569" cy="3657600"/>
          </a:xfrm>
          <a:prstGeom prst="rect">
            <a:avLst/>
          </a:prstGeom>
        </p:spPr>
      </p:pic>
      <p:sp>
        <p:nvSpPr>
          <p:cNvPr id="4" name="Текст 3"/>
          <p:cNvSpPr>
            <a:spLocks noGrp="1"/>
          </p:cNvSpPr>
          <p:nvPr>
            <p:ph type="body" sz="half" idx="2"/>
          </p:nvPr>
        </p:nvSpPr>
        <p:spPr>
          <a:xfrm>
            <a:off x="693642" y="1528550"/>
            <a:ext cx="4126861" cy="3846036"/>
          </a:xfrm>
        </p:spPr>
        <p:txBody>
          <a:bodyPr>
            <a:normAutofit/>
          </a:bodyPr>
          <a:lstStyle/>
          <a:p>
            <a:pPr algn="l"/>
            <a:r>
              <a:rPr lang="ru-RU" sz="1400" dirty="0">
                <a:latin typeface="Times New Roman" panose="02020603050405020304" pitchFamily="18" charset="0"/>
                <a:cs typeface="Times New Roman" panose="02020603050405020304" pitchFamily="18" charset="0"/>
              </a:rPr>
              <a:t>Основан в 1935 году, 15 июля 1953 года поселок Норильск получил статус города. </a:t>
            </a:r>
          </a:p>
          <a:p>
            <a:pPr algn="l"/>
            <a:r>
              <a:rPr lang="ru-RU" sz="1400" dirty="0">
                <a:latin typeface="Times New Roman" panose="02020603050405020304" pitchFamily="18" charset="0"/>
                <a:cs typeface="Times New Roman" panose="02020603050405020304" pitchFamily="18" charset="0"/>
              </a:rPr>
              <a:t>Норильск – горд на севере Красноярского края, на юге Таймырского полуострова. Город является вторым по численности населения в крае после Красноярска.</a:t>
            </a:r>
          </a:p>
          <a:p>
            <a:pPr algn="l"/>
            <a:r>
              <a:rPr lang="ru-RU" sz="1400" dirty="0">
                <a:latin typeface="Times New Roman" panose="02020603050405020304" pitchFamily="18" charset="0"/>
                <a:cs typeface="Times New Roman" panose="02020603050405020304" pitchFamily="18" charset="0"/>
              </a:rPr>
              <a:t>Крупный центр цветной металлургии – Заполярный филиал горно-металлургической компании «</a:t>
            </a:r>
            <a:r>
              <a:rPr lang="ru-RU" sz="1400" dirty="0" err="1">
                <a:latin typeface="Times New Roman" panose="02020603050405020304" pitchFamily="18" charset="0"/>
                <a:cs typeface="Times New Roman" panose="02020603050405020304" pitchFamily="18" charset="0"/>
              </a:rPr>
              <a:t>Норникель</a:t>
            </a:r>
            <a:r>
              <a:rPr lang="ru-RU" sz="1400" dirty="0">
                <a:latin typeface="Times New Roman" panose="02020603050405020304" pitchFamily="18" charset="0"/>
                <a:cs typeface="Times New Roman" panose="02020603050405020304" pitchFamily="18" charset="0"/>
              </a:rPr>
              <a:t>»</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3334" y="3133629"/>
            <a:ext cx="3066554" cy="1956986"/>
          </a:xfrm>
          <a:prstGeom prst="rect">
            <a:avLst/>
          </a:prstGeom>
        </p:spPr>
      </p:pic>
    </p:spTree>
    <p:extLst>
      <p:ext uri="{BB962C8B-B14F-4D97-AF65-F5344CB8AC3E}">
        <p14:creationId xmlns:p14="http://schemas.microsoft.com/office/powerpoint/2010/main" val="1562878500"/>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409434"/>
            <a:ext cx="4126860" cy="586853"/>
          </a:xfrm>
        </p:spPr>
        <p:txBody>
          <a:bodyPr>
            <a:normAutofit/>
          </a:bodyPr>
          <a:lstStyle/>
          <a:p>
            <a:r>
              <a:rPr lang="ru-RU" sz="2800" dirty="0" err="1">
                <a:latin typeface="Times New Roman" panose="02020603050405020304" pitchFamily="18" charset="0"/>
                <a:cs typeface="Times New Roman" panose="02020603050405020304" pitchFamily="18" charset="0"/>
              </a:rPr>
              <a:t>Игарка</a:t>
            </a:r>
            <a:endParaRPr lang="ru-RU" sz="2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191289" y="1212872"/>
            <a:ext cx="2523963" cy="3754913"/>
          </a:xfrm>
          <a:prstGeom prst="rect">
            <a:avLst/>
          </a:prstGeom>
        </p:spPr>
      </p:pic>
      <p:sp>
        <p:nvSpPr>
          <p:cNvPr id="4" name="Текст 3"/>
          <p:cNvSpPr>
            <a:spLocks noGrp="1"/>
          </p:cNvSpPr>
          <p:nvPr>
            <p:ph type="body" sz="half" idx="2"/>
          </p:nvPr>
        </p:nvSpPr>
        <p:spPr>
          <a:xfrm>
            <a:off x="693642" y="1487606"/>
            <a:ext cx="4126861" cy="3886979"/>
          </a:xfrm>
        </p:spPr>
        <p:txBody>
          <a:bodyPr>
            <a:normAutofit/>
          </a:bodyPr>
          <a:lstStyle/>
          <a:p>
            <a:pPr algn="l"/>
            <a:r>
              <a:rPr lang="ru-RU" sz="1400" dirty="0">
                <a:latin typeface="Times New Roman" panose="02020603050405020304" pitchFamily="18" charset="0"/>
                <a:cs typeface="Times New Roman" panose="02020603050405020304" pitchFamily="18" charset="0"/>
              </a:rPr>
              <a:t>Город расположен на берегу </a:t>
            </a:r>
            <a:r>
              <a:rPr lang="ru-RU" sz="1400" dirty="0" err="1">
                <a:latin typeface="Times New Roman" panose="02020603050405020304" pitchFamily="18" charset="0"/>
                <a:cs typeface="Times New Roman" panose="02020603050405020304" pitchFamily="18" charset="0"/>
              </a:rPr>
              <a:t>Игарской</a:t>
            </a:r>
            <a:r>
              <a:rPr lang="ru-RU" sz="1400" dirty="0">
                <a:latin typeface="Times New Roman" panose="02020603050405020304" pitchFamily="18" charset="0"/>
                <a:cs typeface="Times New Roman" panose="02020603050405020304" pitchFamily="18" charset="0"/>
              </a:rPr>
              <a:t> протоки Енисея. Находится за полярным кругом, в зоне распространения вечной мерзлоты. </a:t>
            </a:r>
          </a:p>
          <a:p>
            <a:pPr algn="l"/>
            <a:r>
              <a:rPr lang="ru-RU" sz="1400" dirty="0">
                <a:latin typeface="Times New Roman" panose="02020603050405020304" pitchFamily="18" charset="0"/>
                <a:cs typeface="Times New Roman" panose="02020603050405020304" pitchFamily="18" charset="0"/>
              </a:rPr>
              <a:t>В начале 20 века на месте города существовал стан Старая </a:t>
            </a:r>
            <a:r>
              <a:rPr lang="ru-RU" sz="1400" dirty="0" err="1">
                <a:latin typeface="Times New Roman" panose="02020603050405020304" pitchFamily="18" charset="0"/>
                <a:cs typeface="Times New Roman" panose="02020603050405020304" pitchFamily="18" charset="0"/>
              </a:rPr>
              <a:t>Игарка</a:t>
            </a:r>
            <a:r>
              <a:rPr lang="ru-RU" sz="1400" dirty="0">
                <a:latin typeface="Times New Roman" panose="02020603050405020304" pitchFamily="18" charset="0"/>
                <a:cs typeface="Times New Roman" panose="02020603050405020304" pitchFamily="18" charset="0"/>
              </a:rPr>
              <a:t>. В 1929 году начали строить порт по вывозу леса. В 1931 году поселок получил статус города.</a:t>
            </a:r>
          </a:p>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6038" y="2832783"/>
            <a:ext cx="3036071" cy="1902117"/>
          </a:xfrm>
          <a:prstGeom prst="rect">
            <a:avLst/>
          </a:prstGeom>
        </p:spPr>
      </p:pic>
    </p:spTree>
    <p:extLst>
      <p:ext uri="{BB962C8B-B14F-4D97-AF65-F5344CB8AC3E}">
        <p14:creationId xmlns:p14="http://schemas.microsoft.com/office/powerpoint/2010/main" val="4154712392"/>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327546"/>
            <a:ext cx="4126860" cy="682388"/>
          </a:xfrm>
        </p:spPr>
        <p:txBody>
          <a:bodyPr>
            <a:normAutofit/>
          </a:bodyPr>
          <a:lstStyle/>
          <a:p>
            <a:r>
              <a:rPr lang="ru-RU" sz="2800" dirty="0">
                <a:latin typeface="Times New Roman" panose="02020603050405020304" pitchFamily="18" charset="0"/>
                <a:cs typeface="Times New Roman" panose="02020603050405020304" pitchFamily="18" charset="0"/>
              </a:rPr>
              <a:t>Туруханск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087787" y="1197493"/>
            <a:ext cx="2676376" cy="3824883"/>
          </a:xfrm>
          <a:prstGeom prst="rect">
            <a:avLst/>
          </a:prstGeom>
        </p:spPr>
      </p:pic>
      <p:sp>
        <p:nvSpPr>
          <p:cNvPr id="4" name="Текст 3"/>
          <p:cNvSpPr>
            <a:spLocks noGrp="1"/>
          </p:cNvSpPr>
          <p:nvPr>
            <p:ph type="body" sz="half" idx="2"/>
          </p:nvPr>
        </p:nvSpPr>
        <p:spPr>
          <a:xfrm>
            <a:off x="693643" y="1392072"/>
            <a:ext cx="4126861" cy="3982513"/>
          </a:xfrm>
        </p:spPr>
        <p:txBody>
          <a:bodyPr>
            <a:normAutofit/>
          </a:bodyPr>
          <a:lstStyle/>
          <a:p>
            <a:pPr algn="l"/>
            <a:r>
              <a:rPr lang="ru-RU" sz="1400" dirty="0">
                <a:latin typeface="Times New Roman" panose="02020603050405020304" pitchFamily="18" charset="0"/>
                <a:cs typeface="Times New Roman" panose="02020603050405020304" pitchFamily="18" charset="0"/>
              </a:rPr>
              <a:t>Туруханск находится к северу от Красноярска, при впадении р. Нижней Тунгуски в Енисей, в 120 км от полярного круга. </a:t>
            </a:r>
          </a:p>
          <a:p>
            <a:pPr algn="l"/>
            <a:r>
              <a:rPr lang="ru-RU" sz="1400" dirty="0">
                <a:latin typeface="Times New Roman" panose="02020603050405020304" pitchFamily="18" charset="0"/>
                <a:cs typeface="Times New Roman" panose="02020603050405020304" pitchFamily="18" charset="0"/>
              </a:rPr>
              <a:t>Основан Туруханск был в 1657 году как село Монастырское до 1924 года. С 1924г. по 1930г. преобразовано в город Ново-Туруханск. В 1930 году переименован в Туруханск село, утратившее статус города.</a:t>
            </a:r>
          </a:p>
          <a:p>
            <a:pPr algn="l"/>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8991" y="3289111"/>
            <a:ext cx="3147708" cy="1733266"/>
          </a:xfrm>
          <a:prstGeom prst="rect">
            <a:avLst/>
          </a:prstGeom>
        </p:spPr>
      </p:pic>
    </p:spTree>
    <p:extLst>
      <p:ext uri="{BB962C8B-B14F-4D97-AF65-F5344CB8AC3E}">
        <p14:creationId xmlns:p14="http://schemas.microsoft.com/office/powerpoint/2010/main" val="4101010003"/>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43" y="177422"/>
            <a:ext cx="4126860" cy="508378"/>
          </a:xfrm>
        </p:spPr>
        <p:txBody>
          <a:bodyPr>
            <a:normAutofit/>
          </a:bodyPr>
          <a:lstStyle/>
          <a:p>
            <a:r>
              <a:rPr lang="ru-RU" sz="2800" dirty="0">
                <a:latin typeface="Times New Roman" panose="02020603050405020304" pitchFamily="18" charset="0"/>
                <a:cs typeface="Times New Roman" panose="02020603050405020304" pitchFamily="18" charset="0"/>
              </a:rPr>
              <a:t>Енисейск</a:t>
            </a:r>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224542" y="1271967"/>
            <a:ext cx="2566638" cy="3832296"/>
          </a:xfrm>
          <a:prstGeom prst="rect">
            <a:avLst/>
          </a:prstGeom>
        </p:spPr>
      </p:pic>
      <p:sp>
        <p:nvSpPr>
          <p:cNvPr id="4" name="Текст 3"/>
          <p:cNvSpPr>
            <a:spLocks noGrp="1"/>
          </p:cNvSpPr>
          <p:nvPr>
            <p:ph type="body" sz="half" idx="2"/>
          </p:nvPr>
        </p:nvSpPr>
        <p:spPr>
          <a:xfrm>
            <a:off x="693642" y="685799"/>
            <a:ext cx="4352490" cy="4909783"/>
          </a:xfrm>
        </p:spPr>
        <p:txBody>
          <a:bodyPr>
            <a:noAutofit/>
          </a:bodyPr>
          <a:lstStyle/>
          <a:p>
            <a:pPr algn="l"/>
            <a:r>
              <a:rPr lang="ru-RU" sz="1400" dirty="0">
                <a:latin typeface="Times New Roman" panose="02020603050405020304" pitchFamily="18" charset="0"/>
                <a:cs typeface="Times New Roman" panose="02020603050405020304" pitchFamily="18" charset="0"/>
              </a:rPr>
              <a:t>Город расположен на левом берегу Енисея, ниже впадения в него </a:t>
            </a:r>
            <a:r>
              <a:rPr lang="ru-RU" sz="1400" dirty="0" smtClean="0">
                <a:latin typeface="Times New Roman" panose="02020603050405020304" pitchFamily="18" charset="0"/>
                <a:cs typeface="Times New Roman" panose="02020603050405020304" pitchFamily="18" charset="0"/>
              </a:rPr>
              <a:t>Ангары. Енисейск </a:t>
            </a:r>
            <a:r>
              <a:rPr lang="ru-RU" sz="1400" dirty="0">
                <a:latin typeface="Times New Roman" panose="02020603050405020304" pitchFamily="18" charset="0"/>
                <a:cs typeface="Times New Roman" panose="02020603050405020304" pitchFamily="18" charset="0"/>
              </a:rPr>
              <a:t>был основан как острог в 1619 году и благодаря своему выгодному географическому расположению быстро стал центром Восточной Сибири, отсюда движение русских землепроходцев на юг и восток.  В 1676 году Енисейск становится городом, в его ведения поступают все поселения и остроги по Енисею, а также вся </a:t>
            </a:r>
            <a:r>
              <a:rPr lang="ru-RU" sz="1400" dirty="0" err="1">
                <a:latin typeface="Times New Roman" panose="02020603050405020304" pitchFamily="18" charset="0"/>
                <a:cs typeface="Times New Roman" panose="02020603050405020304" pitchFamily="18" charset="0"/>
              </a:rPr>
              <a:t>заенисейская</a:t>
            </a:r>
            <a:r>
              <a:rPr lang="ru-RU" sz="1400" dirty="0">
                <a:latin typeface="Times New Roman" panose="02020603050405020304" pitchFamily="18" charset="0"/>
                <a:cs typeface="Times New Roman" panose="02020603050405020304" pitchFamily="18" charset="0"/>
              </a:rPr>
              <a:t> Сибирь. Основной деятельностью жителей был рыбный и пушной промысел. В 1708 году Енисейск становится уездным городом Сибирской губернии. Енисейская ярмарка была главным центром пушной торговли Сибири в 18 </a:t>
            </a:r>
            <a:r>
              <a:rPr lang="ru-RU" sz="1400" dirty="0" smtClean="0">
                <a:latin typeface="Times New Roman" panose="02020603050405020304" pitchFamily="18" charset="0"/>
                <a:cs typeface="Times New Roman" panose="02020603050405020304" pitchFamily="18" charset="0"/>
              </a:rPr>
              <a:t>веке. Енисейск </a:t>
            </a:r>
            <a:r>
              <a:rPr lang="ru-RU" sz="1400" dirty="0">
                <a:latin typeface="Times New Roman" panose="02020603050405020304" pitchFamily="18" charset="0"/>
                <a:cs typeface="Times New Roman" panose="02020603050405020304" pitchFamily="18" charset="0"/>
              </a:rPr>
              <a:t>входит в список исторических городов России.</a:t>
            </a:r>
          </a:p>
          <a:p>
            <a:endParaRPr lang="ru-RU" sz="1400"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0263" y="2982770"/>
            <a:ext cx="3170195" cy="1956986"/>
          </a:xfrm>
          <a:prstGeom prst="rect">
            <a:avLst/>
          </a:prstGeom>
        </p:spPr>
      </p:pic>
    </p:spTree>
    <p:extLst>
      <p:ext uri="{BB962C8B-B14F-4D97-AF65-F5344CB8AC3E}">
        <p14:creationId xmlns:p14="http://schemas.microsoft.com/office/powerpoint/2010/main" val="1518685353"/>
      </p:ext>
    </p:extLst>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TotalTime>
  <Words>1996</Words>
  <Application>Microsoft Office PowerPoint</Application>
  <PresentationFormat>Произвольный</PresentationFormat>
  <Paragraphs>87</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Главное мероприятие</vt:lpstr>
      <vt:lpstr>Красноярский край</vt:lpstr>
      <vt:lpstr>Красноярский край</vt:lpstr>
      <vt:lpstr>Красноярск</vt:lpstr>
      <vt:lpstr>Диксон</vt:lpstr>
      <vt:lpstr>Дудинка </vt:lpstr>
      <vt:lpstr>Норильск</vt:lpstr>
      <vt:lpstr>Игарка</vt:lpstr>
      <vt:lpstr>Туруханск</vt:lpstr>
      <vt:lpstr>Енисейск</vt:lpstr>
      <vt:lpstr>Лесосибирск</vt:lpstr>
      <vt:lpstr>Богучаны</vt:lpstr>
      <vt:lpstr>Кодинск</vt:lpstr>
      <vt:lpstr>Ачинск</vt:lpstr>
      <vt:lpstr>Боготол</vt:lpstr>
      <vt:lpstr>Канск</vt:lpstr>
      <vt:lpstr>Бородино</vt:lpstr>
      <vt:lpstr>Заозёрный</vt:lpstr>
      <vt:lpstr>Уяр</vt:lpstr>
      <vt:lpstr>Иланский</vt:lpstr>
      <vt:lpstr>Дивногорск</vt:lpstr>
      <vt:lpstr>Сосновоборск</vt:lpstr>
      <vt:lpstr>Железногорск</vt:lpstr>
      <vt:lpstr>Зеленогорск</vt:lpstr>
      <vt:lpstr>Солнечный</vt:lpstr>
      <vt:lpstr>Ужур</vt:lpstr>
      <vt:lpstr>Назарово</vt:lpstr>
      <vt:lpstr>Шарыпово</vt:lpstr>
      <vt:lpstr>Шушенское</vt:lpstr>
      <vt:lpstr>Минусинск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Красноярский край</dc:title>
  <dc:creator>Пользователь</dc:creator>
  <cp:lastModifiedBy>RePack by Diakov</cp:lastModifiedBy>
  <cp:revision>18</cp:revision>
  <dcterms:created xsi:type="dcterms:W3CDTF">2022-07-10T14:20:06Z</dcterms:created>
  <dcterms:modified xsi:type="dcterms:W3CDTF">2022-07-15T01:51:15Z</dcterms:modified>
</cp:coreProperties>
</file>